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1" r:id="rId2"/>
  </p:sldMasterIdLst>
  <p:notesMasterIdLst>
    <p:notesMasterId r:id="rId56"/>
  </p:notesMasterIdLst>
  <p:handoutMasterIdLst>
    <p:handoutMasterId r:id="rId57"/>
  </p:handoutMasterIdLst>
  <p:sldIdLst>
    <p:sldId id="830" r:id="rId3"/>
    <p:sldId id="861" r:id="rId4"/>
    <p:sldId id="973" r:id="rId5"/>
    <p:sldId id="974" r:id="rId6"/>
    <p:sldId id="999" r:id="rId7"/>
    <p:sldId id="1000" r:id="rId8"/>
    <p:sldId id="1001" r:id="rId9"/>
    <p:sldId id="975" r:id="rId10"/>
    <p:sldId id="1003" r:id="rId11"/>
    <p:sldId id="976" r:id="rId12"/>
    <p:sldId id="1005" r:id="rId13"/>
    <p:sldId id="1006" r:id="rId14"/>
    <p:sldId id="977" r:id="rId15"/>
    <p:sldId id="1007" r:id="rId16"/>
    <p:sldId id="1051" r:id="rId17"/>
    <p:sldId id="1052" r:id="rId18"/>
    <p:sldId id="1008" r:id="rId19"/>
    <p:sldId id="1009" r:id="rId20"/>
    <p:sldId id="1010" r:id="rId21"/>
    <p:sldId id="1011" r:id="rId22"/>
    <p:sldId id="1012" r:id="rId23"/>
    <p:sldId id="978" r:id="rId24"/>
    <p:sldId id="1014" r:id="rId25"/>
    <p:sldId id="1015" r:id="rId26"/>
    <p:sldId id="1049" r:id="rId27"/>
    <p:sldId id="1016" r:id="rId28"/>
    <p:sldId id="1017" r:id="rId29"/>
    <p:sldId id="1018" r:id="rId30"/>
    <p:sldId id="990" r:id="rId31"/>
    <p:sldId id="1023" r:id="rId32"/>
    <p:sldId id="1024" r:id="rId33"/>
    <p:sldId id="1026" r:id="rId34"/>
    <p:sldId id="1027" r:id="rId35"/>
    <p:sldId id="1028" r:id="rId36"/>
    <p:sldId id="1029" r:id="rId37"/>
    <p:sldId id="1030" r:id="rId38"/>
    <p:sldId id="1050" r:id="rId39"/>
    <p:sldId id="1032" r:id="rId40"/>
    <p:sldId id="1046" r:id="rId41"/>
    <p:sldId id="1033" r:id="rId42"/>
    <p:sldId id="1034" r:id="rId43"/>
    <p:sldId id="1035" r:id="rId44"/>
    <p:sldId id="1047" r:id="rId45"/>
    <p:sldId id="1036" r:id="rId46"/>
    <p:sldId id="1037" r:id="rId47"/>
    <p:sldId id="1038" r:id="rId48"/>
    <p:sldId id="1039" r:id="rId49"/>
    <p:sldId id="1040" r:id="rId50"/>
    <p:sldId id="1041" r:id="rId51"/>
    <p:sldId id="1042" r:id="rId52"/>
    <p:sldId id="1043" r:id="rId53"/>
    <p:sldId id="1048" r:id="rId54"/>
    <p:sldId id="854" r:id="rId55"/>
  </p:sldIdLst>
  <p:sldSz cx="9144000" cy="6858000" type="screen4x3"/>
  <p:notesSz cx="6797675" cy="9928225"/>
  <p:custDataLst>
    <p:tags r:id="rId58"/>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69696"/>
    <a:srgbClr val="B2B2B2"/>
    <a:srgbClr val="CC9900"/>
    <a:srgbClr val="7A0000"/>
    <a:srgbClr val="A40000"/>
    <a:srgbClr val="FFFFFF"/>
    <a:srgbClr val="4D4D4D"/>
    <a:srgbClr val="BC8FDD"/>
    <a:srgbClr val="39842C"/>
    <a:srgbClr val="0B6F3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43" autoAdjust="0"/>
    <p:restoredTop sz="94111" autoAdjust="0"/>
  </p:normalViewPr>
  <p:slideViewPr>
    <p:cSldViewPr snapToGrid="0" snapToObjects="1" showGuides="1">
      <p:cViewPr>
        <p:scale>
          <a:sx n="100" d="100"/>
          <a:sy n="100" d="100"/>
        </p:scale>
        <p:origin x="-462" y="-120"/>
      </p:cViewPr>
      <p:guideLst>
        <p:guide orient="horz"/>
        <p:guide/>
      </p:guideLst>
    </p:cSldViewPr>
  </p:slideViewPr>
  <p:notesTextViewPr>
    <p:cViewPr>
      <p:scale>
        <a:sx n="100" d="100"/>
        <a:sy n="100" d="100"/>
      </p:scale>
      <p:origin x="0" y="0"/>
    </p:cViewPr>
  </p:notesTextViewPr>
  <p:sorterViewPr>
    <p:cViewPr>
      <p:scale>
        <a:sx n="125" d="100"/>
        <a:sy n="125" d="100"/>
      </p:scale>
      <p:origin x="0" y="0"/>
    </p:cViewPr>
  </p:sorterViewPr>
  <p:notesViewPr>
    <p:cSldViewPr snapToGrid="0" snapToObjects="1">
      <p:cViewPr varScale="1">
        <p:scale>
          <a:sx n="76" d="100"/>
          <a:sy n="76" d="100"/>
        </p:scale>
        <p:origin x="-4032" y="-84"/>
      </p:cViewPr>
      <p:guideLst>
        <p:guide orient="horz" pos="3128"/>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2"/>
            <a:ext cx="2946288" cy="496727"/>
          </a:xfrm>
          <a:prstGeom prst="rect">
            <a:avLst/>
          </a:prstGeom>
        </p:spPr>
        <p:txBody>
          <a:bodyPr vert="horz" lIns="90691" tIns="45345" rIns="90691" bIns="45345" rtlCol="0"/>
          <a:lstStyle>
            <a:lvl1pPr algn="l">
              <a:defRPr sz="1200"/>
            </a:lvl1pPr>
          </a:lstStyle>
          <a:p>
            <a:endParaRPr lang="de-DE" dirty="0"/>
          </a:p>
        </p:txBody>
      </p:sp>
      <p:sp>
        <p:nvSpPr>
          <p:cNvPr id="3" name="Datumsplatzhalter 2"/>
          <p:cNvSpPr>
            <a:spLocks noGrp="1"/>
          </p:cNvSpPr>
          <p:nvPr>
            <p:ph type="dt" sz="quarter" idx="1"/>
          </p:nvPr>
        </p:nvSpPr>
        <p:spPr>
          <a:xfrm>
            <a:off x="3849817" y="2"/>
            <a:ext cx="2946288" cy="496727"/>
          </a:xfrm>
          <a:prstGeom prst="rect">
            <a:avLst/>
          </a:prstGeom>
        </p:spPr>
        <p:txBody>
          <a:bodyPr vert="horz" lIns="90691" tIns="45345" rIns="90691" bIns="45345" rtlCol="0"/>
          <a:lstStyle>
            <a:lvl1pPr algn="r">
              <a:defRPr sz="1200"/>
            </a:lvl1pPr>
          </a:lstStyle>
          <a:p>
            <a:fld id="{3ABC3BB1-8730-4539-904F-BFBDF9C09A79}" type="datetimeFigureOut">
              <a:rPr lang="de-DE" smtClean="0"/>
              <a:pPr/>
              <a:t>20.01.2016</a:t>
            </a:fld>
            <a:endParaRPr lang="de-DE" dirty="0"/>
          </a:p>
        </p:txBody>
      </p:sp>
      <p:sp>
        <p:nvSpPr>
          <p:cNvPr id="4" name="Fußzeilenplatzhalter 3"/>
          <p:cNvSpPr>
            <a:spLocks noGrp="1"/>
          </p:cNvSpPr>
          <p:nvPr>
            <p:ph type="ftr" sz="quarter" idx="2"/>
          </p:nvPr>
        </p:nvSpPr>
        <p:spPr>
          <a:xfrm>
            <a:off x="1" y="9429924"/>
            <a:ext cx="2946288" cy="496727"/>
          </a:xfrm>
          <a:prstGeom prst="rect">
            <a:avLst/>
          </a:prstGeom>
        </p:spPr>
        <p:txBody>
          <a:bodyPr vert="horz" lIns="90691" tIns="45345" rIns="90691" bIns="45345"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49817" y="9429924"/>
            <a:ext cx="2946288" cy="496727"/>
          </a:xfrm>
          <a:prstGeom prst="rect">
            <a:avLst/>
          </a:prstGeom>
        </p:spPr>
        <p:txBody>
          <a:bodyPr vert="horz" lIns="90691" tIns="45345" rIns="90691" bIns="45345" rtlCol="0" anchor="b"/>
          <a:lstStyle>
            <a:lvl1pPr algn="r">
              <a:defRPr sz="1200"/>
            </a:lvl1pPr>
          </a:lstStyle>
          <a:p>
            <a:fld id="{6084DC31-72E5-4305-89C5-3E9FCF2BA762}" type="slidenum">
              <a:rPr lang="de-DE" smtClean="0"/>
              <a:pPr/>
              <a:t>‹#›</a:t>
            </a:fld>
            <a:endParaRPr lang="de-DE" dirty="0"/>
          </a:p>
        </p:txBody>
      </p:sp>
    </p:spTree>
    <p:extLst>
      <p:ext uri="{BB962C8B-B14F-4D97-AF65-F5344CB8AC3E}">
        <p14:creationId xmlns:p14="http://schemas.microsoft.com/office/powerpoint/2010/main" xmlns="" val="1334866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945659" cy="496411"/>
          </a:xfrm>
          <a:prstGeom prst="rect">
            <a:avLst/>
          </a:prstGeom>
        </p:spPr>
        <p:txBody>
          <a:bodyPr vert="horz" lIns="92142" tIns="46071" rIns="92142" bIns="46071" rtlCol="0"/>
          <a:lstStyle>
            <a:lvl1pPr algn="l">
              <a:defRPr sz="1200"/>
            </a:lvl1pPr>
          </a:lstStyle>
          <a:p>
            <a:endParaRPr lang="de-DE" dirty="0"/>
          </a:p>
        </p:txBody>
      </p:sp>
      <p:sp>
        <p:nvSpPr>
          <p:cNvPr id="3" name="Datumsplatzhalter 2"/>
          <p:cNvSpPr>
            <a:spLocks noGrp="1"/>
          </p:cNvSpPr>
          <p:nvPr>
            <p:ph type="dt" idx="1"/>
          </p:nvPr>
        </p:nvSpPr>
        <p:spPr>
          <a:xfrm>
            <a:off x="3850446" y="1"/>
            <a:ext cx="2945659" cy="496411"/>
          </a:xfrm>
          <a:prstGeom prst="rect">
            <a:avLst/>
          </a:prstGeom>
        </p:spPr>
        <p:txBody>
          <a:bodyPr vert="horz" lIns="92142" tIns="46071" rIns="92142" bIns="46071" rtlCol="0"/>
          <a:lstStyle>
            <a:lvl1pPr algn="r">
              <a:defRPr sz="1200"/>
            </a:lvl1pPr>
          </a:lstStyle>
          <a:p>
            <a:fld id="{569C9874-DE1E-48CB-A603-4C70CD126593}" type="datetimeFigureOut">
              <a:rPr lang="de-DE" smtClean="0"/>
              <a:pPr/>
              <a:t>20.01.2016</a:t>
            </a:fld>
            <a:endParaRPr lang="de-DE" dirty="0"/>
          </a:p>
        </p:txBody>
      </p:sp>
      <p:sp>
        <p:nvSpPr>
          <p:cNvPr id="4" name="Folienbildplatzhalt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2142" tIns="46071" rIns="92142" bIns="46071" rtlCol="0" anchor="ctr"/>
          <a:lstStyle/>
          <a:p>
            <a:endParaRPr lang="de-DE" dirty="0"/>
          </a:p>
        </p:txBody>
      </p:sp>
      <p:sp>
        <p:nvSpPr>
          <p:cNvPr id="5" name="Notizenplatzhalter 4"/>
          <p:cNvSpPr>
            <a:spLocks noGrp="1"/>
          </p:cNvSpPr>
          <p:nvPr>
            <p:ph type="body" sz="quarter" idx="3"/>
          </p:nvPr>
        </p:nvSpPr>
        <p:spPr>
          <a:xfrm>
            <a:off x="679768" y="4715910"/>
            <a:ext cx="5438140" cy="4467700"/>
          </a:xfrm>
          <a:prstGeom prst="rect">
            <a:avLst/>
          </a:prstGeom>
        </p:spPr>
        <p:txBody>
          <a:bodyPr vert="horz" lIns="92142" tIns="46071" rIns="92142" bIns="46071"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1" y="9430092"/>
            <a:ext cx="2945659" cy="496411"/>
          </a:xfrm>
          <a:prstGeom prst="rect">
            <a:avLst/>
          </a:prstGeom>
        </p:spPr>
        <p:txBody>
          <a:bodyPr vert="horz" lIns="92142" tIns="46071" rIns="92142" bIns="46071"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50446" y="9430092"/>
            <a:ext cx="2945659" cy="496411"/>
          </a:xfrm>
          <a:prstGeom prst="rect">
            <a:avLst/>
          </a:prstGeom>
        </p:spPr>
        <p:txBody>
          <a:bodyPr vert="horz" lIns="92142" tIns="46071" rIns="92142" bIns="46071" rtlCol="0" anchor="b"/>
          <a:lstStyle>
            <a:lvl1pPr algn="r">
              <a:defRPr sz="1200"/>
            </a:lvl1pPr>
          </a:lstStyle>
          <a:p>
            <a:fld id="{C14CEB38-DA38-4F43-AFB8-94FE45CA5866}" type="slidenum">
              <a:rPr lang="de-DE" smtClean="0"/>
              <a:pPr/>
              <a:t>‹#›</a:t>
            </a:fld>
            <a:endParaRPr lang="de-DE" dirty="0"/>
          </a:p>
        </p:txBody>
      </p:sp>
    </p:spTree>
    <p:extLst>
      <p:ext uri="{BB962C8B-B14F-4D97-AF65-F5344CB8AC3E}">
        <p14:creationId xmlns:p14="http://schemas.microsoft.com/office/powerpoint/2010/main" xmlns="" val="210976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C14CEB38-DA38-4F43-AFB8-94FE45CA5866}" type="slidenum">
              <a:rPr lang="de-DE" smtClean="0"/>
              <a:pPr/>
              <a:t>1</a:t>
            </a:fld>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hteck 6"/>
          <p:cNvSpPr/>
          <p:nvPr userDrawn="1"/>
        </p:nvSpPr>
        <p:spPr>
          <a:xfrm>
            <a:off x="0" y="0"/>
            <a:ext cx="9144000" cy="3886200"/>
          </a:xfrm>
          <a:prstGeom prst="rect">
            <a:avLst/>
          </a:prstGeom>
          <a:gradFill flip="none" rotWithShape="1">
            <a:gsLst>
              <a:gs pos="42000">
                <a:srgbClr val="4D4D4D"/>
              </a:gs>
              <a:gs pos="100000">
                <a:srgbClr val="000000"/>
              </a:gs>
            </a:gsLst>
            <a:lin ang="16200000" scaled="1"/>
            <a:tileRect/>
          </a:gradFill>
          <a:ln w="9525">
            <a:noFill/>
            <a:miter lim="800000"/>
            <a:headEnd/>
            <a:tailEnd/>
          </a:ln>
        </p:spPr>
        <p:txBody>
          <a:bodyPr wrap="none" anchor="ctr"/>
          <a:lstStyle/>
          <a:p>
            <a:pPr marL="0" algn="ctr" defTabSz="914400" rtl="0" eaLnBrk="1" latinLnBrk="0" hangingPunct="1"/>
            <a:endParaRPr lang="de-DE" sz="8000" kern="1200" dirty="0">
              <a:solidFill>
                <a:schemeClr val="bg1"/>
              </a:solidFill>
              <a:latin typeface="+mn-lt"/>
              <a:ea typeface="+mn-ea"/>
              <a:cs typeface="+mn-cs"/>
            </a:endParaRPr>
          </a:p>
        </p:txBody>
      </p:sp>
      <p:sp>
        <p:nvSpPr>
          <p:cNvPr id="2" name="Titel 1"/>
          <p:cNvSpPr>
            <a:spLocks noGrp="1"/>
          </p:cNvSpPr>
          <p:nvPr>
            <p:ph type="ctrTitle"/>
          </p:nvPr>
        </p:nvSpPr>
        <p:spPr>
          <a:xfrm>
            <a:off x="335560" y="1998133"/>
            <a:ext cx="6217640" cy="1416050"/>
          </a:xfrm>
        </p:spPr>
        <p:txBody>
          <a:bodyPr>
            <a:noAutofit/>
          </a:bodyPr>
          <a:lstStyle>
            <a:lvl1pPr>
              <a:defRPr sz="4800">
                <a:solidFill>
                  <a:schemeClr val="bg1"/>
                </a:solidFill>
              </a:defRPr>
            </a:lvl1pPr>
          </a:lstStyle>
          <a:p>
            <a:r>
              <a:rPr lang="en-US" dirty="0" smtClean="0"/>
              <a:t>Click to edit Master title style</a:t>
            </a:r>
            <a:endParaRPr lang="de-DE" dirty="0"/>
          </a:p>
        </p:txBody>
      </p:sp>
      <p:sp>
        <p:nvSpPr>
          <p:cNvPr id="3" name="Untertitel 2"/>
          <p:cNvSpPr>
            <a:spLocks noGrp="1"/>
          </p:cNvSpPr>
          <p:nvPr>
            <p:ph type="subTitle" idx="1"/>
          </p:nvPr>
        </p:nvSpPr>
        <p:spPr>
          <a:xfrm>
            <a:off x="327171" y="4037202"/>
            <a:ext cx="6226029" cy="1271398"/>
          </a:xfrm>
        </p:spPr>
        <p:txBody>
          <a:bodyPr>
            <a:noAutofit/>
          </a:bodyPr>
          <a:lstStyle>
            <a:lvl1pPr marL="0" indent="0" algn="l">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umsplatzhalter 3"/>
          <p:cNvSpPr>
            <a:spLocks noGrp="1"/>
          </p:cNvSpPr>
          <p:nvPr>
            <p:ph type="dt" sz="half" idx="10"/>
          </p:nvPr>
        </p:nvSpPr>
        <p:spPr/>
        <p:txBody>
          <a:bodyPr/>
          <a:lstStyle/>
          <a:p>
            <a:fld id="{3EC1DD0A-A87E-4326-9CB8-C8044F15DB76}" type="datetime1">
              <a:rPr lang="de-DE" smtClean="0"/>
              <a:pPr/>
              <a:t>20.01.2016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DC1E638-3F78-4E0D-883A-B278700C48C0}" type="slidenum">
              <a:rPr lang="de-DE" smtClean="0"/>
              <a:pPr/>
              <a:t>‹#›</a:t>
            </a:fld>
            <a:endParaRPr lang="de-DE"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8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E4BA89BA-D391-4F42-BF65-5C96156D6185}" type="datetime1">
              <a:rPr lang="de-DE" smtClean="0"/>
              <a:pPr/>
              <a:t>20.01.2016</a:t>
            </a:fld>
            <a:endParaRPr lang="de-DE" dirty="0"/>
          </a:p>
        </p:txBody>
      </p:sp>
      <p:sp>
        <p:nvSpPr>
          <p:cNvPr id="4" name="Fußzeilenplatzhalter 3"/>
          <p:cNvSpPr>
            <a:spLocks noGrp="1"/>
          </p:cNvSpPr>
          <p:nvPr>
            <p:ph type="ftr" sz="quarter" idx="11"/>
          </p:nvPr>
        </p:nvSpPr>
        <p:spPr>
          <a:xfrm>
            <a:off x="2457450" y="6398078"/>
            <a:ext cx="4229895" cy="323397"/>
          </a:xfrm>
        </p:spPr>
        <p:txBody>
          <a:bodyPr/>
          <a:lstStyle/>
          <a:p>
            <a:endParaRPr lang="de-DE" dirty="0"/>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pPr/>
              <a:t>‹#›</a:t>
            </a:fld>
            <a:endParaRPr lang="de-DE" dirty="0"/>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xmlns="" val="13681184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9_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lvl1pPr>
              <a:defRPr/>
            </a:lvl1pPr>
          </a:lstStyle>
          <a:p>
            <a:endParaRPr lang="de-DE" altLang="de-DE" dirty="0">
              <a:solidFill>
                <a:srgbClr val="000000"/>
              </a:solidFill>
            </a:endParaRPr>
          </a:p>
        </p:txBody>
      </p:sp>
    </p:spTree>
    <p:extLst>
      <p:ext uri="{BB962C8B-B14F-4D97-AF65-F5344CB8AC3E}">
        <p14:creationId xmlns:p14="http://schemas.microsoft.com/office/powerpoint/2010/main" xmlns="" val="3011228846"/>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hteck 6"/>
          <p:cNvSpPr/>
          <p:nvPr userDrawn="1"/>
        </p:nvSpPr>
        <p:spPr>
          <a:xfrm>
            <a:off x="0" y="0"/>
            <a:ext cx="9144000" cy="3886200"/>
          </a:xfrm>
          <a:prstGeom prst="rect">
            <a:avLst/>
          </a:prstGeom>
          <a:gradFill flip="none" rotWithShape="1">
            <a:gsLst>
              <a:gs pos="42000">
                <a:srgbClr val="4D4D4D"/>
              </a:gs>
              <a:gs pos="100000">
                <a:srgbClr val="000000"/>
              </a:gs>
            </a:gsLst>
            <a:lin ang="16200000" scaled="1"/>
            <a:tileRect/>
          </a:gradFill>
          <a:ln w="9525">
            <a:noFill/>
            <a:miter lim="800000"/>
            <a:headEnd/>
            <a:tailEnd/>
          </a:ln>
        </p:spPr>
        <p:txBody>
          <a:bodyPr wrap="none" anchor="ctr"/>
          <a:lstStyle/>
          <a:p>
            <a:pPr algn="ctr"/>
            <a:endParaRPr lang="de-DE" sz="8000" dirty="0">
              <a:solidFill>
                <a:prstClr val="white"/>
              </a:solidFill>
            </a:endParaRPr>
          </a:p>
        </p:txBody>
      </p:sp>
      <p:sp>
        <p:nvSpPr>
          <p:cNvPr id="2" name="Titel 1"/>
          <p:cNvSpPr>
            <a:spLocks noGrp="1"/>
          </p:cNvSpPr>
          <p:nvPr>
            <p:ph type="ctrTitle"/>
          </p:nvPr>
        </p:nvSpPr>
        <p:spPr>
          <a:xfrm>
            <a:off x="335560" y="1998133"/>
            <a:ext cx="6217640" cy="1416050"/>
          </a:xfrm>
        </p:spPr>
        <p:txBody>
          <a:bodyPr>
            <a:noAutofit/>
          </a:bodyPr>
          <a:lstStyle>
            <a:lvl1pPr>
              <a:defRPr sz="4800">
                <a:solidFill>
                  <a:schemeClr val="bg1"/>
                </a:solidFill>
              </a:defRPr>
            </a:lvl1pPr>
          </a:lstStyle>
          <a:p>
            <a:r>
              <a:rPr lang="en-US" dirty="0" smtClean="0"/>
              <a:t>Click to edit Master title style</a:t>
            </a:r>
            <a:endParaRPr lang="de-DE" dirty="0"/>
          </a:p>
        </p:txBody>
      </p:sp>
      <p:sp>
        <p:nvSpPr>
          <p:cNvPr id="3" name="Untertitel 2"/>
          <p:cNvSpPr>
            <a:spLocks noGrp="1"/>
          </p:cNvSpPr>
          <p:nvPr>
            <p:ph type="subTitle" idx="1"/>
          </p:nvPr>
        </p:nvSpPr>
        <p:spPr>
          <a:xfrm>
            <a:off x="327171" y="4037202"/>
            <a:ext cx="6226029" cy="1271398"/>
          </a:xfrm>
        </p:spPr>
        <p:txBody>
          <a:bodyPr>
            <a:noAutofit/>
          </a:bodyPr>
          <a:lstStyle>
            <a:lvl1pPr marL="0" indent="0" algn="l">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umsplatzhalter 3"/>
          <p:cNvSpPr>
            <a:spLocks noGrp="1"/>
          </p:cNvSpPr>
          <p:nvPr>
            <p:ph type="dt" sz="half" idx="10"/>
          </p:nvPr>
        </p:nvSpPr>
        <p:spPr/>
        <p:txBody>
          <a:bodyPr/>
          <a:lstStyle/>
          <a:p>
            <a:fld id="{2FD3DE0F-F21B-4797-8827-7CD198EF42D5}" type="datetime1">
              <a:rPr lang="de-DE" smtClean="0">
                <a:solidFill>
                  <a:prstClr val="black">
                    <a:tint val="75000"/>
                  </a:prstClr>
                </a:solidFill>
              </a:rPr>
              <a:pPr/>
              <a:t>20.01.2016</a:t>
            </a:fld>
            <a:endParaRPr lang="de-DE" dirty="0">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dirty="0">
              <a:solidFill>
                <a:prstClr val="black">
                  <a:tint val="75000"/>
                </a:prstClr>
              </a:solidFill>
            </a:endParaRPr>
          </a:p>
        </p:txBody>
      </p:sp>
      <p:sp>
        <p:nvSpPr>
          <p:cNvPr id="6" name="Foliennummernplatzhalter 5"/>
          <p:cNvSpPr>
            <a:spLocks noGrp="1"/>
          </p:cNvSpPr>
          <p:nvPr>
            <p:ph type="sldNum" sz="quarter" idx="12"/>
          </p:nvPr>
        </p:nvSpPr>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Tree>
    <p:extLst>
      <p:ext uri="{BB962C8B-B14F-4D97-AF65-F5344CB8AC3E}">
        <p14:creationId xmlns:p14="http://schemas.microsoft.com/office/powerpoint/2010/main" xmlns="" val="31352061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39"/>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p:txBody>
          <a:bodyPr/>
          <a:lstStyle/>
          <a:p>
            <a:fld id="{698D85F6-44BB-4093-9672-8B411C4A5DCA}" type="datetime1">
              <a:rPr lang="de-DE" smtClean="0">
                <a:solidFill>
                  <a:prstClr val="black">
                    <a:tint val="75000"/>
                  </a:prstClr>
                </a:solidFill>
              </a:rPr>
              <a:pPr/>
              <a:t>20.01.2016</a:t>
            </a:fld>
            <a:endParaRPr lang="de-DE" dirty="0">
              <a:solidFill>
                <a:prstClr val="black">
                  <a:tint val="75000"/>
                </a:prstClr>
              </a:solidFill>
            </a:endParaRPr>
          </a:p>
        </p:txBody>
      </p:sp>
      <p:sp>
        <p:nvSpPr>
          <p:cNvPr id="4" name="Fußzeilenplatzhalter 3"/>
          <p:cNvSpPr>
            <a:spLocks noGrp="1"/>
          </p:cNvSpPr>
          <p:nvPr>
            <p:ph type="ftr" sz="quarter" idx="11"/>
          </p:nvPr>
        </p:nvSpPr>
        <p:spPr/>
        <p:txBody>
          <a:bodyPr/>
          <a:lstStyle/>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
        <p:nvSpPr>
          <p:cNvPr id="9" name="Textplatzhalter 7"/>
          <p:cNvSpPr>
            <a:spLocks noGrp="1"/>
          </p:cNvSpPr>
          <p:nvPr>
            <p:ph type="body" sz="quarter" idx="13"/>
          </p:nvPr>
        </p:nvSpPr>
        <p:spPr>
          <a:xfrm>
            <a:off x="323850"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grpSp>
        <p:nvGrpSpPr>
          <p:cNvPr id="6" name="Gruppieren 5"/>
          <p:cNvGrpSpPr/>
          <p:nvPr userDrawn="1"/>
        </p:nvGrpSpPr>
        <p:grpSpPr>
          <a:xfrm>
            <a:off x="6687343" y="6125890"/>
            <a:ext cx="2005803" cy="360000"/>
            <a:chOff x="6687343" y="6125890"/>
            <a:chExt cx="2005803" cy="360000"/>
          </a:xfrm>
        </p:grpSpPr>
        <p:sp>
          <p:nvSpPr>
            <p:cNvPr id="8" name="Datumsplatzhalter 4"/>
            <p:cNvSpPr txBox="1">
              <a:spLocks/>
            </p:cNvSpPr>
            <p:nvPr userDrawn="1"/>
          </p:nvSpPr>
          <p:spPr>
            <a:xfrm>
              <a:off x="6687343" y="6125890"/>
              <a:ext cx="2005803" cy="360000"/>
            </a:xfrm>
            <a:prstGeom prst="rect">
              <a:avLst/>
            </a:prstGeom>
            <a:noFill/>
            <a:ln>
              <a:noFill/>
            </a:ln>
            <a:effectLst>
              <a:outerShdw blurRad="241300" sx="102000" sy="102000" algn="ctr" rotWithShape="0">
                <a:prstClr val="black">
                  <a:alpha val="15000"/>
                </a:prstClr>
              </a:outerShdw>
            </a:effectLst>
          </p:spPr>
          <p:txBody>
            <a:bodyPr lIns="432000" rIns="0" anchor="ctr"/>
            <a:lstStyle>
              <a:defPPr>
                <a:defRPr lang="de-DE"/>
              </a:defPPr>
              <a:lvl1pPr algn="ctr">
                <a:defRPr sz="2000">
                  <a:solidFill>
                    <a:schemeClr val="bg1"/>
                  </a:solidFill>
                </a:defRPr>
              </a:lvl1pPr>
            </a:lstStyle>
            <a:p>
              <a:r>
                <a:rPr lang="en-US" sz="1200" kern="1000" spc="200" dirty="0" smtClean="0">
                  <a:solidFill>
                    <a:prstClr val="white">
                      <a:lumMod val="65000"/>
                    </a:prstClr>
                  </a:solidFill>
                </a:rPr>
                <a:t>Universitäts </a:t>
              </a:r>
              <a:r>
                <a:rPr lang="en-US" sz="1200" b="1" kern="1000" spc="200" dirty="0" smtClean="0">
                  <a:solidFill>
                    <a:prstClr val="white">
                      <a:lumMod val="65000"/>
                    </a:prstClr>
                  </a:solidFill>
                </a:rPr>
                <a:t>LOGO</a:t>
              </a:r>
              <a:endParaRPr lang="en-US" sz="1200" b="1" kern="1000" spc="200" dirty="0">
                <a:solidFill>
                  <a:prstClr val="white">
                    <a:lumMod val="65000"/>
                  </a:prstClr>
                </a:solidFill>
              </a:endParaRPr>
            </a:p>
          </p:txBody>
        </p:sp>
        <p:grpSp>
          <p:nvGrpSpPr>
            <p:cNvPr id="10" name="Gruppieren 9"/>
            <p:cNvGrpSpPr/>
            <p:nvPr/>
          </p:nvGrpSpPr>
          <p:grpSpPr>
            <a:xfrm>
              <a:off x="6840193" y="6178613"/>
              <a:ext cx="189516" cy="255453"/>
              <a:chOff x="4967288" y="2282825"/>
              <a:chExt cx="2259012" cy="2284413"/>
            </a:xfrm>
          </p:grpSpPr>
          <p:sp>
            <p:nvSpPr>
              <p:cNvPr id="11" name="Freeform 6"/>
              <p:cNvSpPr>
                <a:spLocks/>
              </p:cNvSpPr>
              <p:nvPr/>
            </p:nvSpPr>
            <p:spPr bwMode="auto">
              <a:xfrm>
                <a:off x="6389688" y="2341563"/>
                <a:ext cx="836612" cy="2225675"/>
              </a:xfrm>
              <a:custGeom>
                <a:avLst/>
                <a:gdLst>
                  <a:gd name="T0" fmla="*/ 0 w 527"/>
                  <a:gd name="T1" fmla="*/ 461 h 1402"/>
                  <a:gd name="T2" fmla="*/ 522 w 527"/>
                  <a:gd name="T3" fmla="*/ 0 h 1402"/>
                  <a:gd name="T4" fmla="*/ 527 w 527"/>
                  <a:gd name="T5" fmla="*/ 804 h 1402"/>
                  <a:gd name="T6" fmla="*/ 137 w 527"/>
                  <a:gd name="T7" fmla="*/ 1402 h 1402"/>
                  <a:gd name="T8" fmla="*/ 0 w 527"/>
                  <a:gd name="T9" fmla="*/ 461 h 1402"/>
                </a:gdLst>
                <a:ahLst/>
                <a:cxnLst>
                  <a:cxn ang="0">
                    <a:pos x="T0" y="T1"/>
                  </a:cxn>
                  <a:cxn ang="0">
                    <a:pos x="T2" y="T3"/>
                  </a:cxn>
                  <a:cxn ang="0">
                    <a:pos x="T4" y="T5"/>
                  </a:cxn>
                  <a:cxn ang="0">
                    <a:pos x="T6" y="T7"/>
                  </a:cxn>
                  <a:cxn ang="0">
                    <a:pos x="T8" y="T9"/>
                  </a:cxn>
                </a:cxnLst>
                <a:rect l="0" t="0" r="r" b="b"/>
                <a:pathLst>
                  <a:path w="527" h="1402">
                    <a:moveTo>
                      <a:pt x="0" y="461"/>
                    </a:moveTo>
                    <a:lnTo>
                      <a:pt x="522" y="0"/>
                    </a:lnTo>
                    <a:lnTo>
                      <a:pt x="527" y="804"/>
                    </a:lnTo>
                    <a:lnTo>
                      <a:pt x="137" y="1402"/>
                    </a:lnTo>
                    <a:lnTo>
                      <a:pt x="0" y="461"/>
                    </a:lnTo>
                    <a:close/>
                  </a:path>
                </a:pathLst>
              </a:custGeom>
              <a:gradFill>
                <a:gsLst>
                  <a:gs pos="0">
                    <a:srgbClr val="C8C8C8"/>
                  </a:gs>
                  <a:gs pos="100000">
                    <a:srgbClr val="969696"/>
                  </a:gs>
                </a:gsLst>
                <a:lin ang="2700000" scaled="1"/>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7"/>
              <p:cNvSpPr>
                <a:spLocks/>
              </p:cNvSpPr>
              <p:nvPr/>
            </p:nvSpPr>
            <p:spPr bwMode="auto">
              <a:xfrm>
                <a:off x="4967288" y="2282825"/>
                <a:ext cx="2251075" cy="790575"/>
              </a:xfrm>
              <a:custGeom>
                <a:avLst/>
                <a:gdLst>
                  <a:gd name="T0" fmla="*/ 0 w 1418"/>
                  <a:gd name="T1" fmla="*/ 328 h 498"/>
                  <a:gd name="T2" fmla="*/ 631 w 1418"/>
                  <a:gd name="T3" fmla="*/ 0 h 498"/>
                  <a:gd name="T4" fmla="*/ 1418 w 1418"/>
                  <a:gd name="T5" fmla="*/ 37 h 498"/>
                  <a:gd name="T6" fmla="*/ 896 w 1418"/>
                  <a:gd name="T7" fmla="*/ 498 h 498"/>
                  <a:gd name="T8" fmla="*/ 0 w 1418"/>
                  <a:gd name="T9" fmla="*/ 328 h 498"/>
                </a:gdLst>
                <a:ahLst/>
                <a:cxnLst>
                  <a:cxn ang="0">
                    <a:pos x="T0" y="T1"/>
                  </a:cxn>
                  <a:cxn ang="0">
                    <a:pos x="T2" y="T3"/>
                  </a:cxn>
                  <a:cxn ang="0">
                    <a:pos x="T4" y="T5"/>
                  </a:cxn>
                  <a:cxn ang="0">
                    <a:pos x="T6" y="T7"/>
                  </a:cxn>
                  <a:cxn ang="0">
                    <a:pos x="T8" y="T9"/>
                  </a:cxn>
                </a:cxnLst>
                <a:rect l="0" t="0" r="r" b="b"/>
                <a:pathLst>
                  <a:path w="1418" h="498">
                    <a:moveTo>
                      <a:pt x="0" y="328"/>
                    </a:moveTo>
                    <a:lnTo>
                      <a:pt x="631" y="0"/>
                    </a:lnTo>
                    <a:lnTo>
                      <a:pt x="1418" y="37"/>
                    </a:lnTo>
                    <a:lnTo>
                      <a:pt x="896" y="498"/>
                    </a:lnTo>
                    <a:lnTo>
                      <a:pt x="0" y="328"/>
                    </a:lnTo>
                    <a:close/>
                  </a:path>
                </a:pathLst>
              </a:custGeom>
              <a:gradFill>
                <a:gsLst>
                  <a:gs pos="0">
                    <a:srgbClr val="FFFFFF"/>
                  </a:gs>
                  <a:gs pos="100000">
                    <a:srgbClr val="EAEAEA"/>
                  </a:gs>
                </a:gsLst>
                <a:lin ang="2700000" scaled="1"/>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8"/>
              <p:cNvSpPr>
                <a:spLocks/>
              </p:cNvSpPr>
              <p:nvPr/>
            </p:nvSpPr>
            <p:spPr bwMode="auto">
              <a:xfrm>
                <a:off x="4967288" y="2803525"/>
                <a:ext cx="1639887" cy="1763713"/>
              </a:xfrm>
              <a:custGeom>
                <a:avLst/>
                <a:gdLst>
                  <a:gd name="T0" fmla="*/ 896 w 1033"/>
                  <a:gd name="T1" fmla="*/ 170 h 1111"/>
                  <a:gd name="T2" fmla="*/ 1033 w 1033"/>
                  <a:gd name="T3" fmla="*/ 1111 h 1111"/>
                  <a:gd name="T4" fmla="*/ 286 w 1033"/>
                  <a:gd name="T5" fmla="*/ 780 h 1111"/>
                  <a:gd name="T6" fmla="*/ 0 w 1033"/>
                  <a:gd name="T7" fmla="*/ 0 h 1111"/>
                  <a:gd name="T8" fmla="*/ 896 w 1033"/>
                  <a:gd name="T9" fmla="*/ 170 h 1111"/>
                </a:gdLst>
                <a:ahLst/>
                <a:cxnLst>
                  <a:cxn ang="0">
                    <a:pos x="T0" y="T1"/>
                  </a:cxn>
                  <a:cxn ang="0">
                    <a:pos x="T2" y="T3"/>
                  </a:cxn>
                  <a:cxn ang="0">
                    <a:pos x="T4" y="T5"/>
                  </a:cxn>
                  <a:cxn ang="0">
                    <a:pos x="T6" y="T7"/>
                  </a:cxn>
                  <a:cxn ang="0">
                    <a:pos x="T8" y="T9"/>
                  </a:cxn>
                </a:cxnLst>
                <a:rect l="0" t="0" r="r" b="b"/>
                <a:pathLst>
                  <a:path w="1033" h="1111">
                    <a:moveTo>
                      <a:pt x="896" y="170"/>
                    </a:moveTo>
                    <a:lnTo>
                      <a:pt x="1033" y="1111"/>
                    </a:lnTo>
                    <a:lnTo>
                      <a:pt x="286" y="780"/>
                    </a:lnTo>
                    <a:lnTo>
                      <a:pt x="0" y="0"/>
                    </a:lnTo>
                    <a:lnTo>
                      <a:pt x="896" y="170"/>
                    </a:lnTo>
                    <a:close/>
                  </a:path>
                </a:pathLst>
              </a:custGeom>
              <a:gradFill>
                <a:gsLst>
                  <a:gs pos="0">
                    <a:srgbClr val="DDDDDD"/>
                  </a:gs>
                  <a:gs pos="100000">
                    <a:srgbClr val="DDDDDD"/>
                  </a:gs>
                </a:gsLst>
                <a:lin ang="2700000" scaled="1"/>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grpSp>
    </p:spTree>
    <p:extLst>
      <p:ext uri="{BB962C8B-B14F-4D97-AF65-F5344CB8AC3E}">
        <p14:creationId xmlns:p14="http://schemas.microsoft.com/office/powerpoint/2010/main" xmlns="" val="16254045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A99D8BD-C767-42F7-AE6C-1F23074A80E3}" type="datetime1">
              <a:rPr lang="de-DE" smtClean="0">
                <a:solidFill>
                  <a:prstClr val="black">
                    <a:tint val="75000"/>
                  </a:prstClr>
                </a:solidFill>
              </a:rPr>
              <a:pPr/>
              <a:t>20.01.2016</a:t>
            </a:fld>
            <a:endParaRPr lang="de-DE" dirty="0">
              <a:solidFill>
                <a:prstClr val="black">
                  <a:tint val="75000"/>
                </a:prstClr>
              </a:solidFill>
            </a:endParaRPr>
          </a:p>
        </p:txBody>
      </p:sp>
      <p:sp>
        <p:nvSpPr>
          <p:cNvPr id="3" name="Fußzeilenplatzhalter 2"/>
          <p:cNvSpPr>
            <a:spLocks noGrp="1"/>
          </p:cNvSpPr>
          <p:nvPr>
            <p:ph type="ftr" sz="quarter" idx="11"/>
          </p:nvPr>
        </p:nvSpPr>
        <p:spPr/>
        <p:txBody>
          <a:bodyPr/>
          <a:lstStyle/>
          <a:p>
            <a:endParaRPr lang="de-DE" dirty="0">
              <a:solidFill>
                <a:prstClr val="black">
                  <a:tint val="75000"/>
                </a:prstClr>
              </a:solidFill>
            </a:endParaRPr>
          </a:p>
        </p:txBody>
      </p:sp>
      <p:sp>
        <p:nvSpPr>
          <p:cNvPr id="4" name="Foliennummernplatzhalter 3"/>
          <p:cNvSpPr>
            <a:spLocks noGrp="1"/>
          </p:cNvSpPr>
          <p:nvPr>
            <p:ph type="sldNum" sz="quarter" idx="12"/>
          </p:nvPr>
        </p:nvSpPr>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Tree>
    <p:extLst>
      <p:ext uri="{BB962C8B-B14F-4D97-AF65-F5344CB8AC3E}">
        <p14:creationId xmlns:p14="http://schemas.microsoft.com/office/powerpoint/2010/main" xmlns="" val="10712740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F3DE8BCD-BFD2-482A-A6E0-80978C95853A}" type="datetime1">
              <a:rPr lang="de-DE" smtClean="0">
                <a:solidFill>
                  <a:prstClr val="black">
                    <a:tint val="75000"/>
                  </a:prstClr>
                </a:solidFill>
              </a:rPr>
              <a:pPr/>
              <a:t>20.01.2016</a:t>
            </a:fld>
            <a:endParaRPr lang="de-DE" dirty="0">
              <a:solidFill>
                <a:prstClr val="black">
                  <a:tint val="75000"/>
                </a:prstClr>
              </a:solidFill>
            </a:endParaRPr>
          </a:p>
        </p:txBody>
      </p:sp>
      <p:sp>
        <p:nvSpPr>
          <p:cNvPr id="4" name="Fußzeilenplatzhalter 3"/>
          <p:cNvSpPr>
            <a:spLocks noGrp="1"/>
          </p:cNvSpPr>
          <p:nvPr>
            <p:ph type="ftr" sz="quarter" idx="11"/>
          </p:nvPr>
        </p:nvSpPr>
        <p:spPr>
          <a:xfrm>
            <a:off x="2457450" y="6398078"/>
            <a:ext cx="4229895" cy="323397"/>
          </a:xfrm>
        </p:spPr>
        <p:txBody>
          <a:bodyPr/>
          <a:lstStyle/>
          <a:p>
            <a:endParaRPr lang="de-DE" dirty="0">
              <a:solidFill>
                <a:prstClr val="black">
                  <a:tint val="75000"/>
                </a:prstClr>
              </a:solidFill>
            </a:endParaRPr>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xmlns="" val="42348116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74F5181C-4E58-47AA-BBB6-4BE0B0E30CC8}" type="datetime1">
              <a:rPr lang="de-DE" smtClean="0">
                <a:solidFill>
                  <a:prstClr val="black">
                    <a:tint val="75000"/>
                  </a:prstClr>
                </a:solidFill>
              </a:rPr>
              <a:pPr/>
              <a:t>20.01.2016</a:t>
            </a:fld>
            <a:endParaRPr lang="de-DE" dirty="0">
              <a:solidFill>
                <a:prstClr val="black">
                  <a:tint val="75000"/>
                </a:prstClr>
              </a:solidFill>
            </a:endParaRPr>
          </a:p>
        </p:txBody>
      </p:sp>
      <p:sp>
        <p:nvSpPr>
          <p:cNvPr id="4" name="Fußzeilenplatzhalter 3"/>
          <p:cNvSpPr>
            <a:spLocks noGrp="1"/>
          </p:cNvSpPr>
          <p:nvPr>
            <p:ph type="ftr" sz="quarter" idx="11"/>
          </p:nvPr>
        </p:nvSpPr>
        <p:spPr>
          <a:xfrm>
            <a:off x="2457450" y="6398078"/>
            <a:ext cx="4229895" cy="323397"/>
          </a:xfrm>
        </p:spPr>
        <p:txBody>
          <a:bodyPr/>
          <a:lstStyle/>
          <a:p>
            <a:endParaRPr lang="de-DE" dirty="0">
              <a:solidFill>
                <a:prstClr val="black">
                  <a:tint val="75000"/>
                </a:prstClr>
              </a:solidFill>
            </a:endParaRPr>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xmlns="" val="4077684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A2882773-5A96-4CB9-B399-C2E7BE81D466}" type="datetime1">
              <a:rPr lang="de-DE" smtClean="0">
                <a:solidFill>
                  <a:prstClr val="black">
                    <a:tint val="75000"/>
                  </a:prstClr>
                </a:solidFill>
              </a:rPr>
              <a:pPr/>
              <a:t>20.01.2016</a:t>
            </a:fld>
            <a:endParaRPr lang="de-DE" dirty="0">
              <a:solidFill>
                <a:prstClr val="black">
                  <a:tint val="75000"/>
                </a:prstClr>
              </a:solidFill>
            </a:endParaRPr>
          </a:p>
        </p:txBody>
      </p:sp>
      <p:sp>
        <p:nvSpPr>
          <p:cNvPr id="4" name="Fußzeilenplatzhalter 3"/>
          <p:cNvSpPr>
            <a:spLocks noGrp="1"/>
          </p:cNvSpPr>
          <p:nvPr>
            <p:ph type="ftr" sz="quarter" idx="11"/>
          </p:nvPr>
        </p:nvSpPr>
        <p:spPr>
          <a:xfrm>
            <a:off x="2457450" y="6398078"/>
            <a:ext cx="4229895" cy="323397"/>
          </a:xfrm>
        </p:spPr>
        <p:txBody>
          <a:bodyPr/>
          <a:lstStyle/>
          <a:p>
            <a:endParaRPr lang="de-DE" dirty="0">
              <a:solidFill>
                <a:prstClr val="black">
                  <a:tint val="75000"/>
                </a:prstClr>
              </a:solidFill>
            </a:endParaRPr>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xmlns="" val="37779967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804F6E8C-D01B-494B-8DB4-98E99059D69F}" type="datetime1">
              <a:rPr lang="de-DE" smtClean="0">
                <a:solidFill>
                  <a:prstClr val="black">
                    <a:tint val="75000"/>
                  </a:prstClr>
                </a:solidFill>
              </a:rPr>
              <a:pPr/>
              <a:t>20.01.2016</a:t>
            </a:fld>
            <a:endParaRPr lang="de-DE" dirty="0">
              <a:solidFill>
                <a:prstClr val="black">
                  <a:tint val="75000"/>
                </a:prstClr>
              </a:solidFill>
            </a:endParaRPr>
          </a:p>
        </p:txBody>
      </p:sp>
      <p:sp>
        <p:nvSpPr>
          <p:cNvPr id="4" name="Fußzeilenplatzhalter 3"/>
          <p:cNvSpPr>
            <a:spLocks noGrp="1"/>
          </p:cNvSpPr>
          <p:nvPr>
            <p:ph type="ftr" sz="quarter" idx="11"/>
          </p:nvPr>
        </p:nvSpPr>
        <p:spPr>
          <a:xfrm>
            <a:off x="2457450" y="6398078"/>
            <a:ext cx="4229895" cy="323397"/>
          </a:xfrm>
        </p:spPr>
        <p:txBody>
          <a:bodyPr/>
          <a:lstStyle/>
          <a:p>
            <a:endParaRPr lang="de-DE" dirty="0">
              <a:solidFill>
                <a:prstClr val="black">
                  <a:tint val="75000"/>
                </a:prstClr>
              </a:solidFill>
            </a:endParaRPr>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xmlns="" val="23689370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1AA33633-CF65-4996-98B4-5ECA6E75756E}" type="datetime1">
              <a:rPr lang="de-DE" smtClean="0">
                <a:solidFill>
                  <a:prstClr val="black">
                    <a:tint val="75000"/>
                  </a:prstClr>
                </a:solidFill>
              </a:rPr>
              <a:pPr/>
              <a:t>20.01.2016</a:t>
            </a:fld>
            <a:endParaRPr lang="de-DE" dirty="0">
              <a:solidFill>
                <a:prstClr val="black">
                  <a:tint val="75000"/>
                </a:prstClr>
              </a:solidFill>
            </a:endParaRPr>
          </a:p>
        </p:txBody>
      </p:sp>
      <p:sp>
        <p:nvSpPr>
          <p:cNvPr id="4" name="Fußzeilenplatzhalter 3"/>
          <p:cNvSpPr>
            <a:spLocks noGrp="1"/>
          </p:cNvSpPr>
          <p:nvPr>
            <p:ph type="ftr" sz="quarter" idx="11"/>
          </p:nvPr>
        </p:nvSpPr>
        <p:spPr>
          <a:xfrm>
            <a:off x="2457450" y="6398078"/>
            <a:ext cx="4229895" cy="323397"/>
          </a:xfrm>
        </p:spPr>
        <p:txBody>
          <a:bodyPr/>
          <a:lstStyle/>
          <a:p>
            <a:endParaRPr lang="de-DE" dirty="0">
              <a:solidFill>
                <a:prstClr val="black">
                  <a:tint val="75000"/>
                </a:prstClr>
              </a:solidFill>
            </a:endParaRPr>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xmlns="" val="23625468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39"/>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p:txBody>
          <a:bodyPr/>
          <a:lstStyle/>
          <a:p>
            <a:fld id="{12751155-EB4F-4A14-81C9-EB898149E781}" type="datetime1">
              <a:rPr lang="de-DE" smtClean="0"/>
              <a:pPr/>
              <a:t>20.01.2016</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9DC1E638-3F78-4E0D-883A-B278700C48C0}" type="slidenum">
              <a:rPr lang="de-DE" smtClean="0"/>
              <a:pPr/>
              <a:t>‹#›</a:t>
            </a:fld>
            <a:endParaRPr lang="de-DE" dirty="0"/>
          </a:p>
        </p:txBody>
      </p:sp>
      <p:sp>
        <p:nvSpPr>
          <p:cNvPr id="9" name="Textplatzhalter 7"/>
          <p:cNvSpPr>
            <a:spLocks noGrp="1"/>
          </p:cNvSpPr>
          <p:nvPr>
            <p:ph type="body" sz="quarter" idx="13"/>
          </p:nvPr>
        </p:nvSpPr>
        <p:spPr>
          <a:xfrm>
            <a:off x="323850"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grpSp>
        <p:nvGrpSpPr>
          <p:cNvPr id="6" name="Gruppieren 5"/>
          <p:cNvGrpSpPr/>
          <p:nvPr userDrawn="1"/>
        </p:nvGrpSpPr>
        <p:grpSpPr>
          <a:xfrm>
            <a:off x="6687343" y="6125890"/>
            <a:ext cx="2005803" cy="360000"/>
            <a:chOff x="6687343" y="6125890"/>
            <a:chExt cx="2005803" cy="360000"/>
          </a:xfrm>
        </p:grpSpPr>
        <p:sp>
          <p:nvSpPr>
            <p:cNvPr id="8" name="Datumsplatzhalter 4"/>
            <p:cNvSpPr txBox="1">
              <a:spLocks/>
            </p:cNvSpPr>
            <p:nvPr userDrawn="1"/>
          </p:nvSpPr>
          <p:spPr>
            <a:xfrm>
              <a:off x="6687343" y="6125890"/>
              <a:ext cx="2005803" cy="360000"/>
            </a:xfrm>
            <a:prstGeom prst="rect">
              <a:avLst/>
            </a:prstGeom>
            <a:noFill/>
            <a:ln>
              <a:noFill/>
            </a:ln>
            <a:effectLst>
              <a:outerShdw blurRad="241300" sx="102000" sy="102000" algn="ctr" rotWithShape="0">
                <a:prstClr val="black">
                  <a:alpha val="15000"/>
                </a:prstClr>
              </a:outerShdw>
            </a:effectLst>
          </p:spPr>
          <p:txBody>
            <a:bodyPr lIns="432000" rIns="0" anchor="ctr"/>
            <a:lstStyle>
              <a:defPPr>
                <a:defRPr lang="de-DE"/>
              </a:defPPr>
              <a:lvl1pPr algn="ctr">
                <a:defRPr sz="2000">
                  <a:solidFill>
                    <a:schemeClr val="bg1"/>
                  </a:solidFill>
                </a:defRPr>
              </a:lvl1pPr>
            </a:lstStyle>
            <a:p>
              <a:pPr lvl="0"/>
              <a:r>
                <a:rPr lang="en-US" sz="1200" b="0" kern="1000" spc="200" noProof="0" dirty="0" smtClean="0">
                  <a:solidFill>
                    <a:schemeClr val="bg1">
                      <a:lumMod val="65000"/>
                    </a:schemeClr>
                  </a:solidFill>
                </a:rPr>
                <a:t>Universitäts</a:t>
              </a:r>
              <a:r>
                <a:rPr lang="en-US" sz="1200" b="0" kern="1000" spc="200" baseline="0" noProof="0" dirty="0" smtClean="0">
                  <a:solidFill>
                    <a:schemeClr val="bg1">
                      <a:lumMod val="65000"/>
                    </a:schemeClr>
                  </a:solidFill>
                </a:rPr>
                <a:t> </a:t>
              </a:r>
              <a:r>
                <a:rPr lang="en-US" sz="1200" b="1" kern="1000" spc="200" noProof="0" dirty="0" smtClean="0">
                  <a:solidFill>
                    <a:schemeClr val="bg1">
                      <a:lumMod val="65000"/>
                    </a:schemeClr>
                  </a:solidFill>
                </a:rPr>
                <a:t>LOGO</a:t>
              </a:r>
              <a:endParaRPr lang="en-US" sz="1200" b="1" kern="1000" spc="200" noProof="0" dirty="0">
                <a:solidFill>
                  <a:schemeClr val="bg1">
                    <a:lumMod val="65000"/>
                  </a:schemeClr>
                </a:solidFill>
              </a:endParaRPr>
            </a:p>
          </p:txBody>
        </p:sp>
        <p:grpSp>
          <p:nvGrpSpPr>
            <p:cNvPr id="10" name="Gruppieren 9"/>
            <p:cNvGrpSpPr/>
            <p:nvPr/>
          </p:nvGrpSpPr>
          <p:grpSpPr>
            <a:xfrm>
              <a:off x="6840193" y="6178613"/>
              <a:ext cx="189516" cy="255453"/>
              <a:chOff x="4967288" y="2282825"/>
              <a:chExt cx="2259012" cy="2284413"/>
            </a:xfrm>
          </p:grpSpPr>
          <p:sp>
            <p:nvSpPr>
              <p:cNvPr id="11" name="Freeform 6"/>
              <p:cNvSpPr>
                <a:spLocks/>
              </p:cNvSpPr>
              <p:nvPr/>
            </p:nvSpPr>
            <p:spPr bwMode="auto">
              <a:xfrm>
                <a:off x="6389688" y="2341563"/>
                <a:ext cx="836612" cy="2225675"/>
              </a:xfrm>
              <a:custGeom>
                <a:avLst/>
                <a:gdLst>
                  <a:gd name="T0" fmla="*/ 0 w 527"/>
                  <a:gd name="T1" fmla="*/ 461 h 1402"/>
                  <a:gd name="T2" fmla="*/ 522 w 527"/>
                  <a:gd name="T3" fmla="*/ 0 h 1402"/>
                  <a:gd name="T4" fmla="*/ 527 w 527"/>
                  <a:gd name="T5" fmla="*/ 804 h 1402"/>
                  <a:gd name="T6" fmla="*/ 137 w 527"/>
                  <a:gd name="T7" fmla="*/ 1402 h 1402"/>
                  <a:gd name="T8" fmla="*/ 0 w 527"/>
                  <a:gd name="T9" fmla="*/ 461 h 1402"/>
                </a:gdLst>
                <a:ahLst/>
                <a:cxnLst>
                  <a:cxn ang="0">
                    <a:pos x="T0" y="T1"/>
                  </a:cxn>
                  <a:cxn ang="0">
                    <a:pos x="T2" y="T3"/>
                  </a:cxn>
                  <a:cxn ang="0">
                    <a:pos x="T4" y="T5"/>
                  </a:cxn>
                  <a:cxn ang="0">
                    <a:pos x="T6" y="T7"/>
                  </a:cxn>
                  <a:cxn ang="0">
                    <a:pos x="T8" y="T9"/>
                  </a:cxn>
                </a:cxnLst>
                <a:rect l="0" t="0" r="r" b="b"/>
                <a:pathLst>
                  <a:path w="527" h="1402">
                    <a:moveTo>
                      <a:pt x="0" y="461"/>
                    </a:moveTo>
                    <a:lnTo>
                      <a:pt x="522" y="0"/>
                    </a:lnTo>
                    <a:lnTo>
                      <a:pt x="527" y="804"/>
                    </a:lnTo>
                    <a:lnTo>
                      <a:pt x="137" y="1402"/>
                    </a:lnTo>
                    <a:lnTo>
                      <a:pt x="0" y="461"/>
                    </a:lnTo>
                    <a:close/>
                  </a:path>
                </a:pathLst>
              </a:custGeom>
              <a:gradFill>
                <a:gsLst>
                  <a:gs pos="0">
                    <a:srgbClr val="C8C8C8"/>
                  </a:gs>
                  <a:gs pos="100000">
                    <a:srgbClr val="969696"/>
                  </a:gs>
                </a:gsLst>
                <a:lin ang="2700000" scaled="1"/>
              </a:gradFill>
              <a:ln>
                <a:noFill/>
              </a:ln>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7"/>
              <p:cNvSpPr>
                <a:spLocks/>
              </p:cNvSpPr>
              <p:nvPr/>
            </p:nvSpPr>
            <p:spPr bwMode="auto">
              <a:xfrm>
                <a:off x="4967288" y="2282825"/>
                <a:ext cx="2251075" cy="790575"/>
              </a:xfrm>
              <a:custGeom>
                <a:avLst/>
                <a:gdLst>
                  <a:gd name="T0" fmla="*/ 0 w 1418"/>
                  <a:gd name="T1" fmla="*/ 328 h 498"/>
                  <a:gd name="T2" fmla="*/ 631 w 1418"/>
                  <a:gd name="T3" fmla="*/ 0 h 498"/>
                  <a:gd name="T4" fmla="*/ 1418 w 1418"/>
                  <a:gd name="T5" fmla="*/ 37 h 498"/>
                  <a:gd name="T6" fmla="*/ 896 w 1418"/>
                  <a:gd name="T7" fmla="*/ 498 h 498"/>
                  <a:gd name="T8" fmla="*/ 0 w 1418"/>
                  <a:gd name="T9" fmla="*/ 328 h 498"/>
                </a:gdLst>
                <a:ahLst/>
                <a:cxnLst>
                  <a:cxn ang="0">
                    <a:pos x="T0" y="T1"/>
                  </a:cxn>
                  <a:cxn ang="0">
                    <a:pos x="T2" y="T3"/>
                  </a:cxn>
                  <a:cxn ang="0">
                    <a:pos x="T4" y="T5"/>
                  </a:cxn>
                  <a:cxn ang="0">
                    <a:pos x="T6" y="T7"/>
                  </a:cxn>
                  <a:cxn ang="0">
                    <a:pos x="T8" y="T9"/>
                  </a:cxn>
                </a:cxnLst>
                <a:rect l="0" t="0" r="r" b="b"/>
                <a:pathLst>
                  <a:path w="1418" h="498">
                    <a:moveTo>
                      <a:pt x="0" y="328"/>
                    </a:moveTo>
                    <a:lnTo>
                      <a:pt x="631" y="0"/>
                    </a:lnTo>
                    <a:lnTo>
                      <a:pt x="1418" y="37"/>
                    </a:lnTo>
                    <a:lnTo>
                      <a:pt x="896" y="498"/>
                    </a:lnTo>
                    <a:lnTo>
                      <a:pt x="0" y="328"/>
                    </a:lnTo>
                    <a:close/>
                  </a:path>
                </a:pathLst>
              </a:custGeom>
              <a:gradFill>
                <a:gsLst>
                  <a:gs pos="0">
                    <a:srgbClr val="FFFFFF"/>
                  </a:gs>
                  <a:gs pos="100000">
                    <a:srgbClr val="EAEAEA"/>
                  </a:gs>
                </a:gsLst>
                <a:lin ang="2700000" scaled="1"/>
              </a:gradFill>
              <a:ln>
                <a:noFill/>
              </a:ln>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8"/>
              <p:cNvSpPr>
                <a:spLocks/>
              </p:cNvSpPr>
              <p:nvPr/>
            </p:nvSpPr>
            <p:spPr bwMode="auto">
              <a:xfrm>
                <a:off x="4967288" y="2803525"/>
                <a:ext cx="1639887" cy="1763713"/>
              </a:xfrm>
              <a:custGeom>
                <a:avLst/>
                <a:gdLst>
                  <a:gd name="T0" fmla="*/ 896 w 1033"/>
                  <a:gd name="T1" fmla="*/ 170 h 1111"/>
                  <a:gd name="T2" fmla="*/ 1033 w 1033"/>
                  <a:gd name="T3" fmla="*/ 1111 h 1111"/>
                  <a:gd name="T4" fmla="*/ 286 w 1033"/>
                  <a:gd name="T5" fmla="*/ 780 h 1111"/>
                  <a:gd name="T6" fmla="*/ 0 w 1033"/>
                  <a:gd name="T7" fmla="*/ 0 h 1111"/>
                  <a:gd name="T8" fmla="*/ 896 w 1033"/>
                  <a:gd name="T9" fmla="*/ 170 h 1111"/>
                </a:gdLst>
                <a:ahLst/>
                <a:cxnLst>
                  <a:cxn ang="0">
                    <a:pos x="T0" y="T1"/>
                  </a:cxn>
                  <a:cxn ang="0">
                    <a:pos x="T2" y="T3"/>
                  </a:cxn>
                  <a:cxn ang="0">
                    <a:pos x="T4" y="T5"/>
                  </a:cxn>
                  <a:cxn ang="0">
                    <a:pos x="T6" y="T7"/>
                  </a:cxn>
                  <a:cxn ang="0">
                    <a:pos x="T8" y="T9"/>
                  </a:cxn>
                </a:cxnLst>
                <a:rect l="0" t="0" r="r" b="b"/>
                <a:pathLst>
                  <a:path w="1033" h="1111">
                    <a:moveTo>
                      <a:pt x="896" y="170"/>
                    </a:moveTo>
                    <a:lnTo>
                      <a:pt x="1033" y="1111"/>
                    </a:lnTo>
                    <a:lnTo>
                      <a:pt x="286" y="780"/>
                    </a:lnTo>
                    <a:lnTo>
                      <a:pt x="0" y="0"/>
                    </a:lnTo>
                    <a:lnTo>
                      <a:pt x="896" y="170"/>
                    </a:lnTo>
                    <a:close/>
                  </a:path>
                </a:pathLst>
              </a:custGeom>
              <a:gradFill>
                <a:gsLst>
                  <a:gs pos="0">
                    <a:srgbClr val="DDDDDD"/>
                  </a:gs>
                  <a:gs pos="100000">
                    <a:srgbClr val="DDDDDD"/>
                  </a:gs>
                </a:gsLst>
                <a:lin ang="2700000" scaled="1"/>
              </a:gradFill>
              <a:ln>
                <a:noFill/>
              </a:ln>
            </p:spPr>
            <p:txBody>
              <a:bodyPr vert="horz" wrap="square" lIns="91440" tIns="45720" rIns="91440" bIns="45720" numCol="1" anchor="t" anchorCtr="0" compatLnSpc="1">
                <a:prstTxWarp prst="textNoShape">
                  <a:avLst/>
                </a:prstTxWarp>
              </a:bodyPr>
              <a:lstStyle/>
              <a:p>
                <a:endParaRPr lang="en-US" noProof="0" dirty="0"/>
              </a:p>
            </p:txBody>
          </p:sp>
        </p:grpSp>
      </p:gr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3FBEC630-B3D8-4A7D-9975-115400CF0453}" type="datetime1">
              <a:rPr lang="de-DE" smtClean="0">
                <a:solidFill>
                  <a:prstClr val="black">
                    <a:tint val="75000"/>
                  </a:prstClr>
                </a:solidFill>
              </a:rPr>
              <a:pPr/>
              <a:t>20.01.2016</a:t>
            </a:fld>
            <a:endParaRPr lang="de-DE" dirty="0">
              <a:solidFill>
                <a:prstClr val="black">
                  <a:tint val="75000"/>
                </a:prstClr>
              </a:solidFill>
            </a:endParaRPr>
          </a:p>
        </p:txBody>
      </p:sp>
      <p:sp>
        <p:nvSpPr>
          <p:cNvPr id="4" name="Fußzeilenplatzhalter 3"/>
          <p:cNvSpPr>
            <a:spLocks noGrp="1"/>
          </p:cNvSpPr>
          <p:nvPr>
            <p:ph type="ftr" sz="quarter" idx="11"/>
          </p:nvPr>
        </p:nvSpPr>
        <p:spPr>
          <a:xfrm>
            <a:off x="2457450" y="6398078"/>
            <a:ext cx="4229895" cy="323397"/>
          </a:xfrm>
        </p:spPr>
        <p:txBody>
          <a:bodyPr/>
          <a:lstStyle/>
          <a:p>
            <a:endParaRPr lang="de-DE" dirty="0">
              <a:solidFill>
                <a:prstClr val="black">
                  <a:tint val="75000"/>
                </a:prstClr>
              </a:solidFill>
            </a:endParaRPr>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xmlns="" val="20179675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8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F0002269-D6D2-4670-A522-6A9EE142C4BA}" type="datetime1">
              <a:rPr lang="de-DE" smtClean="0">
                <a:solidFill>
                  <a:prstClr val="black">
                    <a:tint val="75000"/>
                  </a:prstClr>
                </a:solidFill>
              </a:rPr>
              <a:pPr/>
              <a:t>20.01.2016</a:t>
            </a:fld>
            <a:endParaRPr lang="de-DE" dirty="0">
              <a:solidFill>
                <a:prstClr val="black">
                  <a:tint val="75000"/>
                </a:prstClr>
              </a:solidFill>
            </a:endParaRPr>
          </a:p>
        </p:txBody>
      </p:sp>
      <p:sp>
        <p:nvSpPr>
          <p:cNvPr id="4" name="Fußzeilenplatzhalter 3"/>
          <p:cNvSpPr>
            <a:spLocks noGrp="1"/>
          </p:cNvSpPr>
          <p:nvPr>
            <p:ph type="ftr" sz="quarter" idx="11"/>
          </p:nvPr>
        </p:nvSpPr>
        <p:spPr>
          <a:xfrm>
            <a:off x="2457450" y="6398078"/>
            <a:ext cx="4229895" cy="323397"/>
          </a:xfrm>
        </p:spPr>
        <p:txBody>
          <a:bodyPr/>
          <a:lstStyle/>
          <a:p>
            <a:endParaRPr lang="de-DE" dirty="0">
              <a:solidFill>
                <a:prstClr val="black">
                  <a:tint val="75000"/>
                </a:prstClr>
              </a:solidFill>
            </a:endParaRPr>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xmlns="" val="22735095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cSld name="9_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lvl1pPr>
              <a:defRPr/>
            </a:lvl1pPr>
          </a:lstStyle>
          <a:p>
            <a:endParaRPr lang="de-DE" altLang="de-DE" dirty="0">
              <a:solidFill>
                <a:srgbClr val="000000"/>
              </a:solidFill>
            </a:endParaRPr>
          </a:p>
        </p:txBody>
      </p:sp>
    </p:spTree>
    <p:extLst>
      <p:ext uri="{BB962C8B-B14F-4D97-AF65-F5344CB8AC3E}">
        <p14:creationId xmlns:p14="http://schemas.microsoft.com/office/powerpoint/2010/main" xmlns="" val="4211507738"/>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 charteo.com / Design 1">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892952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326FE67-D065-4A41-B4E3-FA573F18D7F3}" type="datetime1">
              <a:rPr lang="de-DE" smtClean="0"/>
              <a:pPr/>
              <a:t>20.01.2016</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9DC1E638-3F78-4E0D-883A-B278700C48C0}" type="slidenum">
              <a:rPr lang="de-DE" smtClean="0"/>
              <a:pPr/>
              <a:t>‹#›</a:t>
            </a:fld>
            <a:endParaRPr lang="de-DE"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98AC5818-DCD0-4E76-80E1-135EF361733A}" type="datetime1">
              <a:rPr lang="de-DE" smtClean="0"/>
              <a:pPr/>
              <a:t>20.01.2016</a:t>
            </a:fld>
            <a:endParaRPr lang="de-DE" dirty="0"/>
          </a:p>
        </p:txBody>
      </p:sp>
      <p:sp>
        <p:nvSpPr>
          <p:cNvPr id="4" name="Fußzeilenplatzhalter 3"/>
          <p:cNvSpPr>
            <a:spLocks noGrp="1"/>
          </p:cNvSpPr>
          <p:nvPr>
            <p:ph type="ftr" sz="quarter" idx="11"/>
          </p:nvPr>
        </p:nvSpPr>
        <p:spPr>
          <a:xfrm>
            <a:off x="2457450" y="6398078"/>
            <a:ext cx="4229895" cy="323397"/>
          </a:xfrm>
        </p:spPr>
        <p:txBody>
          <a:bodyPr/>
          <a:lstStyle/>
          <a:p>
            <a:endParaRPr lang="de-DE" dirty="0"/>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pPr/>
              <a:t>‹#›</a:t>
            </a:fld>
            <a:endParaRPr lang="de-DE" dirty="0"/>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xmlns="" val="39464427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45F5F748-4F86-46DA-9850-12A8786DE1F8}" type="datetime1">
              <a:rPr lang="de-DE" smtClean="0"/>
              <a:pPr/>
              <a:t>20.01.2016</a:t>
            </a:fld>
            <a:endParaRPr lang="de-DE" dirty="0"/>
          </a:p>
        </p:txBody>
      </p:sp>
      <p:sp>
        <p:nvSpPr>
          <p:cNvPr id="4" name="Fußzeilenplatzhalter 3"/>
          <p:cNvSpPr>
            <a:spLocks noGrp="1"/>
          </p:cNvSpPr>
          <p:nvPr>
            <p:ph type="ftr" sz="quarter" idx="11"/>
          </p:nvPr>
        </p:nvSpPr>
        <p:spPr>
          <a:xfrm>
            <a:off x="2457450" y="6398078"/>
            <a:ext cx="4229895" cy="323397"/>
          </a:xfrm>
        </p:spPr>
        <p:txBody>
          <a:bodyPr/>
          <a:lstStyle/>
          <a:p>
            <a:endParaRPr lang="de-DE" dirty="0"/>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pPr/>
              <a:t>‹#›</a:t>
            </a:fld>
            <a:endParaRPr lang="de-DE" dirty="0"/>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xmlns="" val="1134699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28B6C16D-56A7-4F2B-8E36-DA577987DEFB}" type="datetime1">
              <a:rPr lang="de-DE" smtClean="0"/>
              <a:pPr/>
              <a:t>20.01.2016</a:t>
            </a:fld>
            <a:endParaRPr lang="de-DE" dirty="0"/>
          </a:p>
        </p:txBody>
      </p:sp>
      <p:sp>
        <p:nvSpPr>
          <p:cNvPr id="4" name="Fußzeilenplatzhalter 3"/>
          <p:cNvSpPr>
            <a:spLocks noGrp="1"/>
          </p:cNvSpPr>
          <p:nvPr>
            <p:ph type="ftr" sz="quarter" idx="11"/>
          </p:nvPr>
        </p:nvSpPr>
        <p:spPr>
          <a:xfrm>
            <a:off x="2457450" y="6398078"/>
            <a:ext cx="4229895" cy="323397"/>
          </a:xfrm>
        </p:spPr>
        <p:txBody>
          <a:bodyPr/>
          <a:lstStyle/>
          <a:p>
            <a:endParaRPr lang="de-DE" dirty="0"/>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pPr/>
              <a:t>‹#›</a:t>
            </a:fld>
            <a:endParaRPr lang="de-DE" dirty="0"/>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xmlns="" val="8751710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BEE4BB7B-4521-461C-850B-156B50F7D461}" type="datetime1">
              <a:rPr lang="de-DE" smtClean="0"/>
              <a:pPr/>
              <a:t>20.01.2016</a:t>
            </a:fld>
            <a:endParaRPr lang="de-DE" dirty="0"/>
          </a:p>
        </p:txBody>
      </p:sp>
      <p:sp>
        <p:nvSpPr>
          <p:cNvPr id="4" name="Fußzeilenplatzhalter 3"/>
          <p:cNvSpPr>
            <a:spLocks noGrp="1"/>
          </p:cNvSpPr>
          <p:nvPr>
            <p:ph type="ftr" sz="quarter" idx="11"/>
          </p:nvPr>
        </p:nvSpPr>
        <p:spPr>
          <a:xfrm>
            <a:off x="2457450" y="6398078"/>
            <a:ext cx="4229895" cy="323397"/>
          </a:xfrm>
        </p:spPr>
        <p:txBody>
          <a:bodyPr/>
          <a:lstStyle/>
          <a:p>
            <a:endParaRPr lang="de-DE" dirty="0"/>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pPr/>
              <a:t>‹#›</a:t>
            </a:fld>
            <a:endParaRPr lang="de-DE" dirty="0"/>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xmlns="" val="33307166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39922D6A-44CD-4BE2-B417-658E09790FCA}" type="datetime1">
              <a:rPr lang="de-DE" smtClean="0"/>
              <a:pPr/>
              <a:t>20.01.2016</a:t>
            </a:fld>
            <a:endParaRPr lang="de-DE" dirty="0"/>
          </a:p>
        </p:txBody>
      </p:sp>
      <p:sp>
        <p:nvSpPr>
          <p:cNvPr id="4" name="Fußzeilenplatzhalter 3"/>
          <p:cNvSpPr>
            <a:spLocks noGrp="1"/>
          </p:cNvSpPr>
          <p:nvPr>
            <p:ph type="ftr" sz="quarter" idx="11"/>
          </p:nvPr>
        </p:nvSpPr>
        <p:spPr>
          <a:xfrm>
            <a:off x="2457450" y="6398078"/>
            <a:ext cx="4229895" cy="323397"/>
          </a:xfrm>
        </p:spPr>
        <p:txBody>
          <a:bodyPr/>
          <a:lstStyle/>
          <a:p>
            <a:endParaRPr lang="de-DE" dirty="0"/>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pPr/>
              <a:t>‹#›</a:t>
            </a:fld>
            <a:endParaRPr lang="de-DE" dirty="0"/>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xmlns="" val="37673673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7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E273B4BE-3E0A-4009-8FF9-5ED42A68891F}" type="datetime1">
              <a:rPr lang="de-DE" smtClean="0"/>
              <a:pPr/>
              <a:t>20.01.2016</a:t>
            </a:fld>
            <a:endParaRPr lang="de-DE" dirty="0"/>
          </a:p>
        </p:txBody>
      </p:sp>
      <p:sp>
        <p:nvSpPr>
          <p:cNvPr id="4" name="Fußzeilenplatzhalter 3"/>
          <p:cNvSpPr>
            <a:spLocks noGrp="1"/>
          </p:cNvSpPr>
          <p:nvPr>
            <p:ph type="ftr" sz="quarter" idx="11"/>
          </p:nvPr>
        </p:nvSpPr>
        <p:spPr>
          <a:xfrm>
            <a:off x="2457450" y="6398078"/>
            <a:ext cx="4229895" cy="323397"/>
          </a:xfrm>
        </p:spPr>
        <p:txBody>
          <a:bodyPr/>
          <a:lstStyle/>
          <a:p>
            <a:endParaRPr lang="de-DE" dirty="0"/>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pPr/>
              <a:t>‹#›</a:t>
            </a:fld>
            <a:endParaRPr lang="de-DE" dirty="0"/>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xmlns="" val="12555256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5"/>
          <p:cNvSpPr>
            <a:spLocks noChangeArrowheads="1"/>
          </p:cNvSpPr>
          <p:nvPr/>
        </p:nvSpPr>
        <p:spPr bwMode="gray">
          <a:xfrm>
            <a:off x="0" y="2017714"/>
            <a:ext cx="9143999" cy="4840286"/>
          </a:xfrm>
          <a:prstGeom prst="rect">
            <a:avLst/>
          </a:prstGeom>
          <a:gradFill flip="none" rotWithShape="1">
            <a:gsLst>
              <a:gs pos="0">
                <a:srgbClr val="000000">
                  <a:alpha val="10000"/>
                </a:srgbClr>
              </a:gs>
              <a:gs pos="100000">
                <a:srgbClr val="FFFFFF">
                  <a:alpha val="0"/>
                </a:srgbClr>
              </a:gs>
            </a:gsLst>
            <a:lin ang="16200000" scaled="1"/>
            <a:tileRect/>
          </a:gradFill>
          <a:ln w="12700">
            <a:noFill/>
            <a:miter lim="800000"/>
            <a:headEnd/>
            <a:tailEnd/>
          </a:ln>
          <a:effectLst/>
        </p:spPr>
        <p:txBody>
          <a:bodyPr lIns="108000" tIns="108000" rIns="144000" bIns="72000"/>
          <a:lstStyle/>
          <a:p>
            <a:pPr marL="190500" indent="-190500">
              <a:lnSpc>
                <a:spcPct val="95000"/>
              </a:lnSpc>
              <a:spcAft>
                <a:spcPts val="800"/>
              </a:spcAft>
              <a:buClr>
                <a:srgbClr val="969696"/>
              </a:buClr>
              <a:buFont typeface="Wingdings" pitchFamily="2" charset="2"/>
              <a:buChar char="§"/>
              <a:defRPr/>
            </a:pPr>
            <a:endParaRPr lang="de-DE" noProof="1">
              <a:solidFill>
                <a:srgbClr val="000000"/>
              </a:solidFill>
              <a:cs typeface="Arial" charset="0"/>
            </a:endParaRPr>
          </a:p>
        </p:txBody>
      </p:sp>
      <p:sp>
        <p:nvSpPr>
          <p:cNvPr id="3" name="Textplatzhalter 2"/>
          <p:cNvSpPr>
            <a:spLocks noGrp="1"/>
          </p:cNvSpPr>
          <p:nvPr>
            <p:ph type="body" idx="1"/>
          </p:nvPr>
        </p:nvSpPr>
        <p:spPr>
          <a:xfrm>
            <a:off x="323849" y="1554954"/>
            <a:ext cx="8497093" cy="4247359"/>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elplatzhalter 1"/>
          <p:cNvSpPr>
            <a:spLocks noGrp="1"/>
          </p:cNvSpPr>
          <p:nvPr>
            <p:ph type="title"/>
          </p:nvPr>
        </p:nvSpPr>
        <p:spPr>
          <a:xfrm>
            <a:off x="323851" y="-1"/>
            <a:ext cx="8497092" cy="1090810"/>
          </a:xfrm>
          <a:prstGeom prst="rect">
            <a:avLst/>
          </a:prstGeom>
        </p:spPr>
        <p:txBody>
          <a:bodyPr vert="horz" lIns="0" tIns="0" rIns="0" bIns="0" rtlCol="0" anchor="ctr">
            <a:normAutofit/>
          </a:bodyPr>
          <a:lstStyle/>
          <a:p>
            <a:endParaRPr lang="de-DE" dirty="0"/>
          </a:p>
        </p:txBody>
      </p:sp>
      <p:sp>
        <p:nvSpPr>
          <p:cNvPr id="4" name="Datumsplatzhalter 3"/>
          <p:cNvSpPr>
            <a:spLocks noGrp="1"/>
          </p:cNvSpPr>
          <p:nvPr>
            <p:ph type="dt" sz="half" idx="2"/>
          </p:nvPr>
        </p:nvSpPr>
        <p:spPr>
          <a:xfrm>
            <a:off x="323849" y="6356350"/>
            <a:ext cx="2133600" cy="365125"/>
          </a:xfrm>
          <a:prstGeom prst="rect">
            <a:avLst/>
          </a:prstGeom>
        </p:spPr>
        <p:txBody>
          <a:bodyPr vert="horz" lIns="0" tIns="0" rIns="0" bIns="0" rtlCol="0" anchor="ctr"/>
          <a:lstStyle>
            <a:lvl1pPr algn="l">
              <a:defRPr sz="1200">
                <a:solidFill>
                  <a:schemeClr val="tx1">
                    <a:tint val="75000"/>
                  </a:schemeClr>
                </a:solidFill>
              </a:defRPr>
            </a:lvl1pPr>
          </a:lstStyle>
          <a:p>
            <a:fld id="{2E6CAAB8-6706-443F-A074-7E041F93140E}" type="datetime1">
              <a:rPr lang="de-DE" smtClean="0"/>
              <a:pPr/>
              <a:t>20.01.2016</a:t>
            </a:fld>
            <a:endParaRPr lang="de-DE" dirty="0"/>
          </a:p>
        </p:txBody>
      </p:sp>
      <p:sp>
        <p:nvSpPr>
          <p:cNvPr id="5" name="Fußzeilenplatzhalter 4"/>
          <p:cNvSpPr>
            <a:spLocks noGrp="1"/>
          </p:cNvSpPr>
          <p:nvPr>
            <p:ph type="ftr" sz="quarter" idx="3"/>
          </p:nvPr>
        </p:nvSpPr>
        <p:spPr>
          <a:xfrm>
            <a:off x="2457449" y="6356350"/>
            <a:ext cx="4229894" cy="365125"/>
          </a:xfrm>
          <a:prstGeom prst="rect">
            <a:avLst/>
          </a:prstGeom>
        </p:spPr>
        <p:txBody>
          <a:bodyPr vert="horz" lIns="0" tIns="0" rIns="0" bIns="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687343" y="6356350"/>
            <a:ext cx="2133600" cy="365125"/>
          </a:xfrm>
          <a:prstGeom prst="rect">
            <a:avLst/>
          </a:prstGeom>
        </p:spPr>
        <p:txBody>
          <a:bodyPr vert="horz" lIns="0" tIns="0" rIns="0" bIns="0" rtlCol="0" anchor="ctr"/>
          <a:lstStyle>
            <a:lvl1pPr algn="r">
              <a:defRPr sz="1200">
                <a:solidFill>
                  <a:schemeClr val="tx1">
                    <a:tint val="75000"/>
                  </a:schemeClr>
                </a:solidFill>
              </a:defRPr>
            </a:lvl1pPr>
          </a:lstStyle>
          <a:p>
            <a:fld id="{9DC1E638-3F78-4E0D-883A-B278700C48C0}" type="slidenum">
              <a:rPr lang="de-DE" smtClean="0"/>
              <a:pPr/>
              <a:t>‹#›</a:t>
            </a:fld>
            <a:endParaRPr lang="de-DE" dirty="0"/>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56" r:id="rId4"/>
    <p:sldLayoutId id="2147483657" r:id="rId5"/>
    <p:sldLayoutId id="2147483658" r:id="rId6"/>
    <p:sldLayoutId id="2147483659" r:id="rId7"/>
    <p:sldLayoutId id="2147483660" r:id="rId8"/>
    <p:sldLayoutId id="2147483662" r:id="rId9"/>
    <p:sldLayoutId id="2147483663" r:id="rId10"/>
    <p:sldLayoutId id="214748366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ftr="0" dt="0"/>
  <p:txStyles>
    <p:titleStyle>
      <a:lvl1pPr algn="l" defTabSz="914400" rtl="0" eaLnBrk="1" latinLnBrk="0" hangingPunct="1">
        <a:spcBef>
          <a:spcPct val="0"/>
        </a:spcBef>
        <a:buNone/>
        <a:defRPr sz="3000" b="1" kern="1200">
          <a:solidFill>
            <a:schemeClr val="tx1"/>
          </a:solidFill>
          <a:latin typeface="+mj-lt"/>
          <a:ea typeface="+mj-ea"/>
          <a:cs typeface="+mj-cs"/>
        </a:defRPr>
      </a:lvl1pPr>
    </p:titleStyle>
    <p:bodyStyle>
      <a:lvl1pPr marL="190800" indent="-190800" algn="l" defTabSz="914400" rtl="0" eaLnBrk="1" latinLnBrk="0" hangingPunct="1">
        <a:spcBef>
          <a:spcPts val="432"/>
        </a:spcBef>
        <a:spcAft>
          <a:spcPts val="0"/>
        </a:spcAft>
        <a:buFont typeface="Wingdings" pitchFamily="2" charset="2"/>
        <a:buChar char="§"/>
        <a:defRPr sz="1800" kern="1200">
          <a:solidFill>
            <a:schemeClr val="tx1"/>
          </a:solidFill>
          <a:latin typeface="+mn-lt"/>
          <a:ea typeface="+mn-ea"/>
          <a:cs typeface="+mn-cs"/>
        </a:defRPr>
      </a:lvl1pPr>
      <a:lvl2pPr marL="381600" indent="-190800" algn="l" defTabSz="914400" rtl="0" eaLnBrk="1" latinLnBrk="0" hangingPunct="1">
        <a:spcBef>
          <a:spcPts val="432"/>
        </a:spcBef>
        <a:spcAft>
          <a:spcPts val="0"/>
        </a:spcAft>
        <a:buFont typeface="Symbol" pitchFamily="18" charset="2"/>
        <a:buChar char="-"/>
        <a:defRPr sz="1800" kern="1200">
          <a:solidFill>
            <a:schemeClr val="tx1"/>
          </a:solidFill>
          <a:latin typeface="+mn-lt"/>
          <a:ea typeface="+mn-ea"/>
          <a:cs typeface="+mn-cs"/>
        </a:defRPr>
      </a:lvl2pPr>
      <a:lvl3pPr marL="572400" indent="-190800" algn="l" defTabSz="914400" rtl="0" eaLnBrk="1" latinLnBrk="0" hangingPunct="1">
        <a:spcBef>
          <a:spcPts val="432"/>
        </a:spcBef>
        <a:spcAft>
          <a:spcPts val="0"/>
        </a:spcAft>
        <a:buFont typeface="Wingdings" pitchFamily="2" charset="2"/>
        <a:buChar char="§"/>
        <a:defRPr sz="1800" kern="1200">
          <a:solidFill>
            <a:schemeClr val="tx1"/>
          </a:solidFill>
          <a:latin typeface="+mn-lt"/>
          <a:ea typeface="+mn-ea"/>
          <a:cs typeface="+mn-cs"/>
        </a:defRPr>
      </a:lvl3pPr>
      <a:lvl4pPr marL="720725" indent="-18415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4pPr>
      <a:lvl5pPr marL="896938" indent="-176213" algn="l" defTabSz="914400" rtl="0" eaLnBrk="1" latinLnBrk="0" hangingPunct="1">
        <a:spcBef>
          <a:spcPct val="20000"/>
        </a:spcBef>
        <a:buFont typeface="Wingdings" pitchFamily="2"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5"/>
          <p:cNvSpPr>
            <a:spLocks noChangeArrowheads="1"/>
          </p:cNvSpPr>
          <p:nvPr/>
        </p:nvSpPr>
        <p:spPr bwMode="gray">
          <a:xfrm>
            <a:off x="0" y="2017714"/>
            <a:ext cx="9143999" cy="4840286"/>
          </a:xfrm>
          <a:prstGeom prst="rect">
            <a:avLst/>
          </a:prstGeom>
          <a:gradFill flip="none" rotWithShape="1">
            <a:gsLst>
              <a:gs pos="0">
                <a:srgbClr val="000000">
                  <a:alpha val="10000"/>
                </a:srgbClr>
              </a:gs>
              <a:gs pos="100000">
                <a:srgbClr val="FFFFFF">
                  <a:alpha val="0"/>
                </a:srgbClr>
              </a:gs>
            </a:gsLst>
            <a:lin ang="16200000" scaled="1"/>
            <a:tileRect/>
          </a:gradFill>
          <a:ln w="12700">
            <a:noFill/>
            <a:miter lim="800000"/>
            <a:headEnd/>
            <a:tailEnd/>
          </a:ln>
          <a:effectLst/>
        </p:spPr>
        <p:txBody>
          <a:bodyPr lIns="108000" tIns="108000" rIns="144000" bIns="72000"/>
          <a:lstStyle/>
          <a:p>
            <a:pPr marL="190500" indent="-190500">
              <a:lnSpc>
                <a:spcPct val="95000"/>
              </a:lnSpc>
              <a:spcAft>
                <a:spcPts val="800"/>
              </a:spcAft>
              <a:buClr>
                <a:srgbClr val="969696"/>
              </a:buClr>
              <a:buFont typeface="Wingdings" pitchFamily="2" charset="2"/>
              <a:buChar char="§"/>
              <a:defRPr/>
            </a:pPr>
            <a:endParaRPr lang="de-DE" noProof="1">
              <a:solidFill>
                <a:srgbClr val="000000"/>
              </a:solidFill>
              <a:cs typeface="Arial" charset="0"/>
            </a:endParaRPr>
          </a:p>
        </p:txBody>
      </p:sp>
      <p:sp>
        <p:nvSpPr>
          <p:cNvPr id="3" name="Textplatzhalter 2"/>
          <p:cNvSpPr>
            <a:spLocks noGrp="1"/>
          </p:cNvSpPr>
          <p:nvPr>
            <p:ph type="body" idx="1"/>
          </p:nvPr>
        </p:nvSpPr>
        <p:spPr>
          <a:xfrm>
            <a:off x="323849" y="1554954"/>
            <a:ext cx="8497093" cy="4247359"/>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elplatzhalter 1"/>
          <p:cNvSpPr>
            <a:spLocks noGrp="1"/>
          </p:cNvSpPr>
          <p:nvPr>
            <p:ph type="title"/>
          </p:nvPr>
        </p:nvSpPr>
        <p:spPr>
          <a:xfrm>
            <a:off x="323851" y="-1"/>
            <a:ext cx="8497092" cy="1090810"/>
          </a:xfrm>
          <a:prstGeom prst="rect">
            <a:avLst/>
          </a:prstGeom>
        </p:spPr>
        <p:txBody>
          <a:bodyPr vert="horz" lIns="0" tIns="0" rIns="0" bIns="0" rtlCol="0" anchor="ctr">
            <a:normAutofit/>
          </a:bodyPr>
          <a:lstStyle/>
          <a:p>
            <a:endParaRPr lang="de-DE" dirty="0"/>
          </a:p>
        </p:txBody>
      </p:sp>
      <p:sp>
        <p:nvSpPr>
          <p:cNvPr id="4" name="Datumsplatzhalter 3"/>
          <p:cNvSpPr>
            <a:spLocks noGrp="1"/>
          </p:cNvSpPr>
          <p:nvPr>
            <p:ph type="dt" sz="half" idx="2"/>
          </p:nvPr>
        </p:nvSpPr>
        <p:spPr>
          <a:xfrm>
            <a:off x="323849" y="6356350"/>
            <a:ext cx="2133600" cy="365125"/>
          </a:xfrm>
          <a:prstGeom prst="rect">
            <a:avLst/>
          </a:prstGeom>
        </p:spPr>
        <p:txBody>
          <a:bodyPr vert="horz" lIns="0" tIns="0" rIns="0" bIns="0" rtlCol="0" anchor="ctr"/>
          <a:lstStyle>
            <a:lvl1pPr algn="l">
              <a:defRPr sz="1200">
                <a:solidFill>
                  <a:schemeClr val="tx1">
                    <a:tint val="75000"/>
                  </a:schemeClr>
                </a:solidFill>
              </a:defRPr>
            </a:lvl1pPr>
          </a:lstStyle>
          <a:p>
            <a:fld id="{067DB275-5AA4-47B6-9BEF-F8914449F55A}" type="datetime1">
              <a:rPr lang="de-DE" smtClean="0">
                <a:solidFill>
                  <a:prstClr val="black">
                    <a:tint val="75000"/>
                  </a:prstClr>
                </a:solidFill>
              </a:rPr>
              <a:pPr/>
              <a:t>20.01.2016</a:t>
            </a:fld>
            <a:endParaRPr lang="de-DE" dirty="0">
              <a:solidFill>
                <a:prstClr val="black">
                  <a:tint val="75000"/>
                </a:prstClr>
              </a:solidFill>
            </a:endParaRPr>
          </a:p>
        </p:txBody>
      </p:sp>
      <p:sp>
        <p:nvSpPr>
          <p:cNvPr id="5" name="Fußzeilenplatzhalter 4"/>
          <p:cNvSpPr>
            <a:spLocks noGrp="1"/>
          </p:cNvSpPr>
          <p:nvPr>
            <p:ph type="ftr" sz="quarter" idx="3"/>
          </p:nvPr>
        </p:nvSpPr>
        <p:spPr>
          <a:xfrm>
            <a:off x="2457449" y="6356350"/>
            <a:ext cx="4229894" cy="365125"/>
          </a:xfrm>
          <a:prstGeom prst="rect">
            <a:avLst/>
          </a:prstGeom>
        </p:spPr>
        <p:txBody>
          <a:bodyPr vert="horz" lIns="0" tIns="0" rIns="0" bIns="0" rtlCol="0" anchor="ctr"/>
          <a:lstStyle>
            <a:lvl1pPr algn="ctr">
              <a:defRPr sz="1200">
                <a:solidFill>
                  <a:schemeClr val="tx1">
                    <a:tint val="75000"/>
                  </a:schemeClr>
                </a:solidFill>
              </a:defRPr>
            </a:lvl1pPr>
          </a:lstStyle>
          <a:p>
            <a:endParaRPr lang="de-DE" dirty="0">
              <a:solidFill>
                <a:prstClr val="black">
                  <a:tint val="75000"/>
                </a:prstClr>
              </a:solidFill>
            </a:endParaRPr>
          </a:p>
        </p:txBody>
      </p:sp>
      <p:sp>
        <p:nvSpPr>
          <p:cNvPr id="6" name="Foliennummernplatzhalter 5"/>
          <p:cNvSpPr>
            <a:spLocks noGrp="1"/>
          </p:cNvSpPr>
          <p:nvPr>
            <p:ph type="sldNum" sz="quarter" idx="4"/>
          </p:nvPr>
        </p:nvSpPr>
        <p:spPr>
          <a:xfrm>
            <a:off x="6687343" y="6356350"/>
            <a:ext cx="2133600" cy="365125"/>
          </a:xfrm>
          <a:prstGeom prst="rect">
            <a:avLst/>
          </a:prstGeom>
        </p:spPr>
        <p:txBody>
          <a:bodyPr vert="horz" lIns="0" tIns="0" rIns="0" bIns="0" rtlCol="0" anchor="ctr"/>
          <a:lstStyle>
            <a:lvl1pPr algn="r">
              <a:defRPr sz="1200">
                <a:solidFill>
                  <a:schemeClr val="tx1">
                    <a:tint val="75000"/>
                  </a:schemeClr>
                </a:solidFill>
              </a:defRPr>
            </a:lvl1p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Tree>
    <p:extLst>
      <p:ext uri="{BB962C8B-B14F-4D97-AF65-F5344CB8AC3E}">
        <p14:creationId xmlns:p14="http://schemas.microsoft.com/office/powerpoint/2010/main" xmlns="" val="3707424901"/>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ftr="0" dt="0"/>
  <p:txStyles>
    <p:titleStyle>
      <a:lvl1pPr algn="l" defTabSz="914400" rtl="0" eaLnBrk="1" latinLnBrk="0" hangingPunct="1">
        <a:spcBef>
          <a:spcPct val="0"/>
        </a:spcBef>
        <a:buNone/>
        <a:defRPr sz="3000" b="1" kern="1200">
          <a:solidFill>
            <a:schemeClr val="tx1"/>
          </a:solidFill>
          <a:latin typeface="+mj-lt"/>
          <a:ea typeface="+mj-ea"/>
          <a:cs typeface="+mj-cs"/>
        </a:defRPr>
      </a:lvl1pPr>
    </p:titleStyle>
    <p:bodyStyle>
      <a:lvl1pPr marL="190800" indent="-190800" algn="l" defTabSz="914400" rtl="0" eaLnBrk="1" latinLnBrk="0" hangingPunct="1">
        <a:spcBef>
          <a:spcPts val="432"/>
        </a:spcBef>
        <a:spcAft>
          <a:spcPts val="0"/>
        </a:spcAft>
        <a:buFont typeface="Wingdings" pitchFamily="2" charset="2"/>
        <a:buChar char="§"/>
        <a:defRPr sz="1800" kern="1200">
          <a:solidFill>
            <a:schemeClr val="tx1"/>
          </a:solidFill>
          <a:latin typeface="+mn-lt"/>
          <a:ea typeface="+mn-ea"/>
          <a:cs typeface="+mn-cs"/>
        </a:defRPr>
      </a:lvl1pPr>
      <a:lvl2pPr marL="381600" indent="-190800" algn="l" defTabSz="914400" rtl="0" eaLnBrk="1" latinLnBrk="0" hangingPunct="1">
        <a:spcBef>
          <a:spcPts val="432"/>
        </a:spcBef>
        <a:spcAft>
          <a:spcPts val="0"/>
        </a:spcAft>
        <a:buFont typeface="Symbol" pitchFamily="18" charset="2"/>
        <a:buChar char="-"/>
        <a:defRPr sz="1800" kern="1200">
          <a:solidFill>
            <a:schemeClr val="tx1"/>
          </a:solidFill>
          <a:latin typeface="+mn-lt"/>
          <a:ea typeface="+mn-ea"/>
          <a:cs typeface="+mn-cs"/>
        </a:defRPr>
      </a:lvl2pPr>
      <a:lvl3pPr marL="572400" indent="-190800" algn="l" defTabSz="914400" rtl="0" eaLnBrk="1" latinLnBrk="0" hangingPunct="1">
        <a:spcBef>
          <a:spcPts val="432"/>
        </a:spcBef>
        <a:spcAft>
          <a:spcPts val="0"/>
        </a:spcAft>
        <a:buFont typeface="Wingdings" pitchFamily="2" charset="2"/>
        <a:buChar char="§"/>
        <a:defRPr sz="1800" kern="1200">
          <a:solidFill>
            <a:schemeClr val="tx1"/>
          </a:solidFill>
          <a:latin typeface="+mn-lt"/>
          <a:ea typeface="+mn-ea"/>
          <a:cs typeface="+mn-cs"/>
        </a:defRPr>
      </a:lvl3pPr>
      <a:lvl4pPr marL="720725" indent="-18415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4pPr>
      <a:lvl5pPr marL="896938" indent="-176213" algn="l" defTabSz="914400" rtl="0" eaLnBrk="1" latinLnBrk="0" hangingPunct="1">
        <a:spcBef>
          <a:spcPct val="20000"/>
        </a:spcBef>
        <a:buFont typeface="Wingdings" pitchFamily="2"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rops.rzeszow.pl/" TargetMode="Externa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ms.ms.gov.pl/"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ieren 7"/>
          <p:cNvGrpSpPr/>
          <p:nvPr/>
        </p:nvGrpSpPr>
        <p:grpSpPr>
          <a:xfrm rot="20991479" flipV="1">
            <a:off x="-5813" y="847787"/>
            <a:ext cx="6987498" cy="554038"/>
            <a:chOff x="-15876" y="2994005"/>
            <a:chExt cx="12891701" cy="766736"/>
          </a:xfrm>
          <a:solidFill>
            <a:schemeClr val="accent1"/>
          </a:solidFill>
        </p:grpSpPr>
        <p:sp>
          <p:nvSpPr>
            <p:cNvPr id="6"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5" name="Gruppieren 24"/>
          <p:cNvGrpSpPr/>
          <p:nvPr/>
        </p:nvGrpSpPr>
        <p:grpSpPr>
          <a:xfrm rot="10191479" flipV="1">
            <a:off x="2162314" y="5102100"/>
            <a:ext cx="6987498" cy="554038"/>
            <a:chOff x="-15876" y="2994005"/>
            <a:chExt cx="12891701" cy="766736"/>
          </a:xfrm>
          <a:solidFill>
            <a:schemeClr val="accent1"/>
          </a:solidFill>
        </p:grpSpPr>
        <p:sp>
          <p:nvSpPr>
            <p:cNvPr id="26"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 name="Rechteck 3"/>
          <p:cNvSpPr/>
          <p:nvPr/>
        </p:nvSpPr>
        <p:spPr>
          <a:xfrm>
            <a:off x="232012" y="1509823"/>
            <a:ext cx="8707036" cy="3508654"/>
          </a:xfrm>
          <a:prstGeom prst="rect">
            <a:avLst/>
          </a:prstGeom>
        </p:spPr>
        <p:txBody>
          <a:bodyPr wrap="square" lIns="0">
            <a:spAutoFit/>
          </a:bodyPr>
          <a:lstStyle/>
          <a:p>
            <a:pPr algn="ctr"/>
            <a:r>
              <a:rPr lang="pl-PL" altLang="en-US" sz="4000" b="1" dirty="0">
                <a:effectLst>
                  <a:innerShdw blurRad="76200" dist="25400" dir="13500000">
                    <a:prstClr val="black">
                      <a:alpha val="40000"/>
                    </a:prstClr>
                  </a:innerShdw>
                </a:effectLst>
                <a:latin typeface="Arial Narrow" pitchFamily="34" charset="0"/>
              </a:rPr>
              <a:t> </a:t>
            </a:r>
            <a:endParaRPr lang="pl-PL" altLang="en-US" sz="4000" b="1" dirty="0" smtClean="0">
              <a:effectLst>
                <a:innerShdw blurRad="76200" dist="25400" dir="13500000">
                  <a:prstClr val="black">
                    <a:alpha val="40000"/>
                  </a:prstClr>
                </a:innerShdw>
              </a:effectLst>
              <a:latin typeface="Arial Narrow" pitchFamily="34" charset="0"/>
            </a:endParaRPr>
          </a:p>
          <a:p>
            <a:pPr algn="ctr"/>
            <a:r>
              <a:rPr lang="pl-PL" sz="3000" b="1" dirty="0" smtClean="0">
                <a:latin typeface="Arial Black" pitchFamily="34" charset="0"/>
              </a:rPr>
              <a:t>PROJEKT</a:t>
            </a:r>
            <a:r>
              <a:rPr lang="pl-PL" sz="3000" b="1" dirty="0" smtClean="0"/>
              <a:t> </a:t>
            </a:r>
          </a:p>
          <a:p>
            <a:pPr algn="ctr"/>
            <a:r>
              <a:rPr lang="pl-PL" sz="3000" b="1" dirty="0" smtClean="0"/>
              <a:t>zasad wnioskowania o dotacje oraz informacje o  planowanych do ogłoszenia przez ROPS </a:t>
            </a:r>
          </a:p>
          <a:p>
            <a:pPr algn="ctr"/>
            <a:r>
              <a:rPr lang="pl-PL" sz="3000" b="1" dirty="0" smtClean="0"/>
              <a:t>w Rzeszowie w 2016 roku otwartych konkursach ofert na realizacje zadań publicznych</a:t>
            </a:r>
            <a:endParaRPr lang="pl-PL" altLang="en-US" sz="3000" b="1" dirty="0" smtClean="0">
              <a:effectLst>
                <a:innerShdw blurRad="76200" dist="25400" dir="13500000">
                  <a:prstClr val="black">
                    <a:alpha val="40000"/>
                  </a:prstClr>
                </a:innerShdw>
              </a:effectLst>
              <a:latin typeface="Arial Narrow" pitchFamily="34" charset="0"/>
            </a:endParaRPr>
          </a:p>
          <a:p>
            <a:pPr algn="ctr"/>
            <a:endParaRPr lang="pl-PL" altLang="en-US" sz="3200" b="1" dirty="0">
              <a:effectLst>
                <a:innerShdw blurRad="76200" dist="25400" dir="13500000">
                  <a:prstClr val="black">
                    <a:alpha val="40000"/>
                  </a:prstClr>
                </a:innerShdw>
              </a:effectLst>
              <a:latin typeface="Arial Narrow" pitchFamily="34" charset="0"/>
            </a:endParaRPr>
          </a:p>
        </p:txBody>
      </p:sp>
      <p:sp>
        <p:nvSpPr>
          <p:cNvPr id="18" name="Datumsplatzhalter 4"/>
          <p:cNvSpPr txBox="1">
            <a:spLocks/>
          </p:cNvSpPr>
          <p:nvPr/>
        </p:nvSpPr>
        <p:spPr>
          <a:xfrm>
            <a:off x="6687343" y="5875563"/>
            <a:ext cx="2251705" cy="620960"/>
          </a:xfrm>
          <a:prstGeom prst="rect">
            <a:avLst/>
          </a:prstGeom>
          <a:noFill/>
          <a:ln>
            <a:noFill/>
          </a:ln>
          <a:effectLst>
            <a:outerShdw blurRad="241300" sx="102000" sy="102000" algn="ctr" rotWithShape="0">
              <a:prstClr val="black">
                <a:alpha val="15000"/>
              </a:prstClr>
            </a:outerShdw>
          </a:effectLst>
        </p:spPr>
        <p:txBody>
          <a:bodyPr lIns="432000" rIns="0" anchor="ctr"/>
          <a:lstStyle>
            <a:defPPr>
              <a:defRPr lang="de-DE"/>
            </a:defPPr>
            <a:lvl1pPr algn="ctr">
              <a:defRPr sz="2000">
                <a:solidFill>
                  <a:schemeClr val="bg1"/>
                </a:solidFill>
              </a:defRPr>
            </a:lvl1pPr>
          </a:lstStyle>
          <a:p>
            <a:pPr lvl="0"/>
            <a:endParaRPr lang="en-US" sz="1600" b="1" kern="1000" spc="200" noProof="0" dirty="0">
              <a:solidFill>
                <a:schemeClr val="tx1"/>
              </a:solidFill>
              <a:latin typeface="Arial Narrow" pitchFamily="34" charset="0"/>
            </a:endParaRPr>
          </a:p>
        </p:txBody>
      </p:sp>
      <p:pic>
        <p:nvPicPr>
          <p:cNvPr id="10" name="Obraz 9" descr="C:\Users\jsolarz\AppData\Local\Microsoft\Windows\Temporary Internet Files\Content.Outlook\NNX7PZPH\HERB.pn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665350" y="755398"/>
            <a:ext cx="1174843" cy="1257308"/>
          </a:xfrm>
          <a:prstGeom prst="rect">
            <a:avLst/>
          </a:prstGeom>
          <a:noFill/>
          <a:ln>
            <a:noFill/>
          </a:ln>
        </p:spPr>
      </p:pic>
      <p:pic>
        <p:nvPicPr>
          <p:cNvPr id="13" name="Obraz 12" descr="Logo ROPS.png"/>
          <p:cNvPicPr>
            <a:picLocks noChangeAspect="1"/>
          </p:cNvPicPr>
          <p:nvPr/>
        </p:nvPicPr>
        <p:blipFill>
          <a:blip r:embed="rId4" cstate="print"/>
          <a:stretch>
            <a:fillRect/>
          </a:stretch>
        </p:blipFill>
        <p:spPr>
          <a:xfrm>
            <a:off x="7107572" y="734132"/>
            <a:ext cx="1477439" cy="1477439"/>
          </a:xfrm>
          <a:prstGeom prst="rect">
            <a:avLst/>
          </a:prstGeom>
        </p:spPr>
      </p:pic>
    </p:spTree>
    <p:extLst>
      <p:ext uri="{BB962C8B-B14F-4D97-AF65-F5344CB8AC3E}">
        <p14:creationId xmlns:p14="http://schemas.microsoft.com/office/powerpoint/2010/main" xmlns="" val="40192757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Załączniki do oferty</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498651"/>
            <a:ext cx="8657439" cy="1631216"/>
          </a:xfrm>
          <a:prstGeom prst="rect">
            <a:avLst/>
          </a:prstGeom>
          <a:noFill/>
        </p:spPr>
        <p:txBody>
          <a:bodyPr wrap="square" rtlCol="0">
            <a:spAutoFit/>
          </a:bodyPr>
          <a:lstStyle/>
          <a:p>
            <a:pPr algn="just"/>
            <a:r>
              <a:rPr lang="pl-PL" sz="2000" b="1" dirty="0">
                <a:latin typeface="Arial Narrow" panose="020B0606020202030204" pitchFamily="34" charset="0"/>
              </a:rPr>
              <a:t>2. </a:t>
            </a:r>
            <a:r>
              <a:rPr lang="pl-PL" sz="2000" b="1" dirty="0" smtClean="0">
                <a:latin typeface="Arial Narrow" panose="020B0606020202030204" pitchFamily="34" charset="0"/>
              </a:rPr>
              <a:t> Aktualny </a:t>
            </a:r>
            <a:r>
              <a:rPr lang="pl-PL" sz="2000" b="1" dirty="0">
                <a:latin typeface="Arial Narrow" panose="020B0606020202030204" pitchFamily="34" charset="0"/>
              </a:rPr>
              <a:t>(zgodny ze stanem faktycznym i prawnym) statut organizacji </a:t>
            </a:r>
            <a:r>
              <a:rPr lang="pl-PL" sz="2000" b="1" dirty="0" smtClean="0">
                <a:latin typeface="Arial Narrow" panose="020B0606020202030204" pitchFamily="34" charset="0"/>
              </a:rPr>
              <a:t>.</a:t>
            </a:r>
          </a:p>
          <a:p>
            <a:pPr algn="just"/>
            <a:endParaRPr lang="pl-PL" sz="2000" dirty="0" smtClean="0">
              <a:latin typeface="Arial Narrow" panose="020B0606020202030204" pitchFamily="34" charset="0"/>
            </a:endParaRPr>
          </a:p>
          <a:p>
            <a:pPr algn="just"/>
            <a:endParaRPr lang="pl-PL" sz="2000" dirty="0" smtClean="0">
              <a:latin typeface="Arial Narrow" panose="020B0606020202030204" pitchFamily="34" charset="0"/>
            </a:endParaRPr>
          </a:p>
          <a:p>
            <a:pPr algn="just"/>
            <a:endParaRPr lang="pl-PL" sz="1000" dirty="0">
              <a:latin typeface="Arial Narrow" panose="020B0606020202030204" pitchFamily="34" charset="0"/>
            </a:endParaRPr>
          </a:p>
          <a:p>
            <a:pPr algn="just"/>
            <a:endParaRPr lang="pl-PL" sz="1000" dirty="0">
              <a:latin typeface="Arial Narrow" panose="020B0606020202030204" pitchFamily="34" charset="0"/>
            </a:endParaRPr>
          </a:p>
          <a:p>
            <a:pPr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10</a:t>
            </a:fld>
            <a:endParaRPr lang="de-DE" dirty="0"/>
          </a:p>
        </p:txBody>
      </p:sp>
      <p:sp>
        <p:nvSpPr>
          <p:cNvPr id="8" name="Prostokąt 7"/>
          <p:cNvSpPr/>
          <p:nvPr/>
        </p:nvSpPr>
        <p:spPr>
          <a:xfrm>
            <a:off x="243031" y="3384645"/>
            <a:ext cx="8259524" cy="2554545"/>
          </a:xfrm>
          <a:prstGeom prst="rect">
            <a:avLst/>
          </a:prstGeom>
        </p:spPr>
        <p:txBody>
          <a:bodyPr wrap="square">
            <a:spAutoFit/>
          </a:bodyPr>
          <a:lstStyle/>
          <a:p>
            <a:pPr marL="273050" indent="-273050" algn="just"/>
            <a:r>
              <a:rPr lang="pl-PL" sz="2000" b="1" dirty="0" smtClean="0">
                <a:latin typeface="Arial Narrow" panose="020B0606020202030204" pitchFamily="34" charset="0"/>
              </a:rPr>
              <a:t>3. CV wszystkich osób zaangażowanych w merytoryczne wykonanie zadania podpisane przez osoby, których dotyczy CV. </a:t>
            </a:r>
          </a:p>
          <a:p>
            <a:pPr marL="273050" algn="just"/>
            <a:r>
              <a:rPr lang="pl-PL" sz="2000" dirty="0" smtClean="0">
                <a:latin typeface="Arial Narrow" panose="020B0606020202030204" pitchFamily="34" charset="0"/>
              </a:rPr>
              <a:t>W ofercie realizacji zadania należy wskazać rodzaje działań wykonywanych przez osoby składające CV.</a:t>
            </a:r>
          </a:p>
          <a:p>
            <a:pPr algn="just"/>
            <a:endParaRPr lang="pl-PL" sz="2000" dirty="0" smtClean="0">
              <a:latin typeface="Arial Narrow" panose="020B0606020202030204" pitchFamily="34" charset="0"/>
            </a:endParaRPr>
          </a:p>
          <a:p>
            <a:pPr algn="just"/>
            <a:endParaRPr lang="pl-PL" sz="2000" dirty="0" smtClean="0">
              <a:latin typeface="Arial Narrow" panose="020B0606020202030204" pitchFamily="34" charset="0"/>
            </a:endParaRPr>
          </a:p>
          <a:p>
            <a:pPr algn="just"/>
            <a:endParaRPr lang="pl-PL" sz="2000" b="1" dirty="0" smtClean="0">
              <a:solidFill>
                <a:srgbClr val="FF0000"/>
              </a:solidFill>
              <a:effectLst>
                <a:innerShdw blurRad="76200" dist="25400" dir="13500000">
                  <a:prstClr val="black">
                    <a:alpha val="40000"/>
                  </a:prstClr>
                </a:innerShdw>
              </a:effectLst>
              <a:latin typeface="Arial Narrow" panose="020B0606020202030204" pitchFamily="34" charset="0"/>
            </a:endParaRPr>
          </a:p>
          <a:p>
            <a:pPr algn="just"/>
            <a:endParaRPr lang="de-DE" sz="2000" dirty="0">
              <a:solidFill>
                <a:srgbClr val="FF0000"/>
              </a:solidFill>
              <a:effectLst>
                <a:innerShdw blurRad="76200" dist="25400" dir="13500000">
                  <a:prstClr val="black">
                    <a:alpha val="40000"/>
                  </a:prstClr>
                </a:innerShdw>
              </a:effectLst>
              <a:latin typeface="Arial Narrow" panose="020B0606020202030204" pitchFamily="34" charset="0"/>
            </a:endParaRPr>
          </a:p>
        </p:txBody>
      </p:sp>
      <p:pic>
        <p:nvPicPr>
          <p:cNvPr id="11" name="Obraz 10"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25385272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0185"/>
            <a:ext cx="6987498" cy="555450"/>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Załączniki do oferty</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8" y="2065283"/>
            <a:ext cx="8657439" cy="707886"/>
          </a:xfrm>
          <a:prstGeom prst="rect">
            <a:avLst/>
          </a:prstGeom>
          <a:noFill/>
        </p:spPr>
        <p:txBody>
          <a:bodyPr wrap="square" rtlCol="0">
            <a:spAutoFit/>
          </a:bodyPr>
          <a:lstStyle/>
          <a:p>
            <a:pPr lvl="0" algn="just"/>
            <a:endParaRPr lang="pl-PL" sz="2000" dirty="0">
              <a:latin typeface="Arial Narrow" panose="020B0606020202030204" pitchFamily="34" charset="0"/>
            </a:endParaRPr>
          </a:p>
          <a:p>
            <a:pPr algn="just"/>
            <a:endParaRPr lang="pl-PL" sz="2000" dirty="0" smtClean="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11</a:t>
            </a:fld>
            <a:endParaRPr lang="de-DE" dirty="0"/>
          </a:p>
        </p:txBody>
      </p:sp>
      <p:sp>
        <p:nvSpPr>
          <p:cNvPr id="8" name="Prostokąt 7"/>
          <p:cNvSpPr/>
          <p:nvPr/>
        </p:nvSpPr>
        <p:spPr>
          <a:xfrm>
            <a:off x="243031" y="2392326"/>
            <a:ext cx="8577912" cy="1015663"/>
          </a:xfrm>
          <a:prstGeom prst="rect">
            <a:avLst/>
          </a:prstGeom>
        </p:spPr>
        <p:txBody>
          <a:bodyPr wrap="square">
            <a:spAutoFit/>
          </a:bodyPr>
          <a:lstStyle/>
          <a:p>
            <a:pPr marL="265113" lvl="0" indent="-265113" algn="just">
              <a:buFont typeface="Wingdings" pitchFamily="2" charset="2"/>
              <a:buChar char="§"/>
            </a:pPr>
            <a:r>
              <a:rPr lang="pl-PL" sz="2000" b="1" dirty="0" smtClean="0">
                <a:latin typeface="Arial Narrow" panose="020B0606020202030204" pitchFamily="34" charset="0"/>
              </a:rPr>
              <a:t>W przypadku współpracy przy realizacji zadania </a:t>
            </a:r>
            <a:r>
              <a:rPr lang="pl-PL" sz="2000" dirty="0" smtClean="0">
                <a:latin typeface="Arial Narrow" panose="020B0606020202030204" pitchFamily="34" charset="0"/>
              </a:rPr>
              <a:t>z innymi podmiotami wymagane jest potwierdzenie o współudziale w realizacji zadania wraz z określeniem zakresu współpracy.</a:t>
            </a:r>
          </a:p>
        </p:txBody>
      </p:sp>
      <p:sp>
        <p:nvSpPr>
          <p:cNvPr id="11" name="Prostokąt 10"/>
          <p:cNvSpPr/>
          <p:nvPr/>
        </p:nvSpPr>
        <p:spPr>
          <a:xfrm>
            <a:off x="243031" y="3763926"/>
            <a:ext cx="8577912" cy="1015663"/>
          </a:xfrm>
          <a:prstGeom prst="rect">
            <a:avLst/>
          </a:prstGeom>
        </p:spPr>
        <p:txBody>
          <a:bodyPr wrap="square">
            <a:spAutoFit/>
          </a:bodyPr>
          <a:lstStyle/>
          <a:p>
            <a:pPr marL="273050" indent="-273050" algn="just">
              <a:buFont typeface="Wingdings" pitchFamily="2" charset="2"/>
              <a:buChar char="§"/>
            </a:pPr>
            <a:r>
              <a:rPr lang="pl-PL" sz="2000" b="1" dirty="0" smtClean="0">
                <a:latin typeface="Arial Narrow" panose="020B0606020202030204" pitchFamily="34" charset="0"/>
              </a:rPr>
              <a:t>W przypadku złożenia oferty wspólnej,</a:t>
            </a:r>
            <a:r>
              <a:rPr lang="pl-PL" sz="2000" dirty="0" smtClean="0">
                <a:latin typeface="Arial Narrow" panose="020B0606020202030204" pitchFamily="34" charset="0"/>
              </a:rPr>
              <a:t> podmioty będące partnerami realizacji zadania zobowiązane są do przedłożenia stosownych dokumentów tj. aktualny dokument stanowiący o podstawie działalności podmiotu, aktualny statut organizacji.</a:t>
            </a:r>
          </a:p>
        </p:txBody>
      </p:sp>
      <p:pic>
        <p:nvPicPr>
          <p:cNvPr id="13" name="Obraz 12"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14644651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Załączniki do oferty</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1781969"/>
            <a:ext cx="8657439" cy="6001643"/>
          </a:xfrm>
          <a:prstGeom prst="rect">
            <a:avLst/>
          </a:prstGeom>
          <a:noFill/>
        </p:spPr>
        <p:txBody>
          <a:bodyPr wrap="square" rtlCol="0">
            <a:spAutoFit/>
          </a:bodyPr>
          <a:lstStyle/>
          <a:p>
            <a:pPr marL="273050" indent="-273050" algn="just"/>
            <a:endParaRPr lang="pl-PL" sz="2000" dirty="0" smtClean="0">
              <a:latin typeface="Arial Narrow" panose="020B0606020202030204" pitchFamily="34" charset="0"/>
            </a:endParaRPr>
          </a:p>
          <a:p>
            <a:pPr algn="just"/>
            <a:r>
              <a:rPr lang="pl-PL" sz="2000" b="1" dirty="0" smtClean="0">
                <a:latin typeface="Arial Narrow" panose="020B0606020202030204" pitchFamily="34" charset="0"/>
              </a:rPr>
              <a:t>Załączniki do oferty winny być podpisane przez osoby reprezentujące podmiot zgodnie z KRS, bądź innym rejestrem, lub których uprawnienia wynikają                        z załączonych pełnomocnictw:</a:t>
            </a:r>
          </a:p>
          <a:p>
            <a:pPr algn="just"/>
            <a:endParaRPr lang="pl-PL" sz="800" dirty="0" smtClean="0">
              <a:latin typeface="Arial Narrow" panose="020B0606020202030204" pitchFamily="34" charset="0"/>
            </a:endParaRPr>
          </a:p>
          <a:p>
            <a:pPr marL="273050" indent="-273050" algn="just"/>
            <a:r>
              <a:rPr lang="pl-PL" sz="2000" dirty="0" smtClean="0">
                <a:latin typeface="Arial Narrow" panose="020B0606020202030204" pitchFamily="34" charset="0"/>
              </a:rPr>
              <a:t>a) w przypadku gdy osoby uprawnione nie dysponują pieczątkami imiennymi, podpis powinien zawierać imię i nazwisko oraz pełnioną funkcję w reprezentacji podmiotu,</a:t>
            </a:r>
          </a:p>
          <a:p>
            <a:pPr algn="just"/>
            <a:endParaRPr lang="pl-PL" sz="800" dirty="0" smtClean="0">
              <a:latin typeface="Arial Narrow" panose="020B0606020202030204" pitchFamily="34" charset="0"/>
            </a:endParaRPr>
          </a:p>
          <a:p>
            <a:pPr marL="273050" indent="-273050" algn="just"/>
            <a:r>
              <a:rPr lang="pl-PL" sz="2000" dirty="0" smtClean="0">
                <a:latin typeface="Arial Narrow" panose="020B0606020202030204" pitchFamily="34" charset="0"/>
              </a:rPr>
              <a:t>b) w przypadku złożenia kserokopii dokumentu – potwierdzamy za zgodność z oryginałem na każdej stronie dokumentu lub umieszczamy zapis na pierwszej  stronie dokumentu </a:t>
            </a:r>
          </a:p>
          <a:p>
            <a:pPr marL="273050" algn="just"/>
            <a:r>
              <a:rPr lang="pl-PL" sz="2000" i="1" dirty="0" smtClean="0">
                <a:latin typeface="Arial Narrow" panose="020B0606020202030204" pitchFamily="34" charset="0"/>
              </a:rPr>
              <a:t>za zgodność z oryginałem od </a:t>
            </a:r>
            <a:r>
              <a:rPr lang="pl-PL" sz="2000" i="1" dirty="0" err="1" smtClean="0">
                <a:latin typeface="Arial Narrow" panose="020B0606020202030204" pitchFamily="34" charset="0"/>
              </a:rPr>
              <a:t>str</a:t>
            </a:r>
            <a:r>
              <a:rPr lang="pl-PL" sz="2000" i="1" dirty="0" smtClean="0">
                <a:latin typeface="Arial Narrow" panose="020B0606020202030204" pitchFamily="34" charset="0"/>
              </a:rPr>
              <a:t>… do str.,</a:t>
            </a:r>
          </a:p>
          <a:p>
            <a:pPr marL="273050" algn="just"/>
            <a:endParaRPr lang="pl-PL" sz="800" i="1" dirty="0" smtClean="0">
              <a:latin typeface="Arial Narrow" panose="020B0606020202030204" pitchFamily="34" charset="0"/>
            </a:endParaRPr>
          </a:p>
          <a:p>
            <a:pPr marL="273050" indent="-273050" algn="just"/>
            <a:r>
              <a:rPr lang="pl-PL" sz="2000" dirty="0" smtClean="0">
                <a:latin typeface="Arial Narrow" panose="020B0606020202030204" pitchFamily="34" charset="0"/>
              </a:rPr>
              <a:t>c)	gdy oferta podpisana jest przez inne osoby niż wskazane w aktualnym odpisie potwierdzającym wpis do właściwej ewidencji lub rejestru należy dołączyć stosowne pełnomocnictwa lub upoważnienia.</a:t>
            </a:r>
          </a:p>
          <a:p>
            <a:pPr algn="just"/>
            <a:endParaRPr lang="pl-PL" sz="2000" dirty="0" smtClean="0">
              <a:latin typeface="Arial Narrow" panose="020B0606020202030204" pitchFamily="34" charset="0"/>
            </a:endParaRPr>
          </a:p>
          <a:p>
            <a:endParaRPr lang="pl-PL" sz="2000" dirty="0" smtClean="0"/>
          </a:p>
          <a:p>
            <a:pPr marL="273050" indent="-273050" algn="just">
              <a:buFont typeface="Wingdings" pitchFamily="2" charset="2"/>
              <a:buChar char="§"/>
            </a:pPr>
            <a:endParaRPr lang="pl-PL" sz="2000" dirty="0">
              <a:latin typeface="Arial Narrow" panose="020B0606020202030204" pitchFamily="34" charset="0"/>
            </a:endParaRPr>
          </a:p>
          <a:p>
            <a:r>
              <a:rPr lang="pl-PL" sz="2000" dirty="0"/>
              <a:t> </a:t>
            </a:r>
          </a:p>
          <a:p>
            <a:pPr algn="just"/>
            <a:endParaRPr lang="pl-PL" sz="2000" dirty="0">
              <a:latin typeface="Arial Narrow" panose="020B0606020202030204" pitchFamily="34" charset="0"/>
            </a:endParaRPr>
          </a:p>
          <a:p>
            <a:endParaRPr lang="pl-PL" sz="2000" dirty="0"/>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12</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41220286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854998"/>
            <a:ext cx="6987498" cy="750342"/>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Budżet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1781969"/>
            <a:ext cx="8657439" cy="3939540"/>
          </a:xfrm>
          <a:prstGeom prst="rect">
            <a:avLst/>
          </a:prstGeom>
          <a:noFill/>
        </p:spPr>
        <p:txBody>
          <a:bodyPr wrap="square" rtlCol="0">
            <a:spAutoFit/>
          </a:bodyPr>
          <a:lstStyle/>
          <a:p>
            <a:pPr marL="177800" lvl="0" indent="-177800"/>
            <a:r>
              <a:rPr lang="pl-PL" sz="2000" dirty="0" smtClean="0">
                <a:latin typeface="Arial Narrow" panose="020B0606020202030204" pitchFamily="34" charset="0"/>
              </a:rPr>
              <a:t>1.Zlecenie zadań publicznych będzie mieć formę wsparcia zadania, wraz z udzieleniem dotacji na dofinansowanie ich realizacji.</a:t>
            </a:r>
          </a:p>
          <a:p>
            <a:pPr lvl="0"/>
            <a:endParaRPr lang="pl-PL" sz="1000" dirty="0">
              <a:latin typeface="Arial Narrow" panose="020B0606020202030204" pitchFamily="34" charset="0"/>
            </a:endParaRPr>
          </a:p>
          <a:p>
            <a:pPr marL="177800" lvl="0" indent="-177800" algn="just"/>
            <a:r>
              <a:rPr lang="pl-PL" sz="2000" dirty="0" smtClean="0">
                <a:latin typeface="Arial Narrow" panose="020B0606020202030204" pitchFamily="34" charset="0"/>
              </a:rPr>
              <a:t>2.	W </a:t>
            </a:r>
            <a:r>
              <a:rPr lang="pl-PL" sz="2000" dirty="0">
                <a:latin typeface="Arial Narrow" panose="020B0606020202030204" pitchFamily="34" charset="0"/>
              </a:rPr>
              <a:t>ramach przyznanej dotacji rozliczone będą koszty zadania poniesione od dnia zawarcia umowy. Nie przewiduje się refundacji wydatków poniesionych przed datą zawarcia umowy</a:t>
            </a:r>
            <a:r>
              <a:rPr lang="pl-PL" sz="2000" dirty="0" smtClean="0">
                <a:latin typeface="Arial Narrow" panose="020B0606020202030204" pitchFamily="34" charset="0"/>
              </a:rPr>
              <a:t>.</a:t>
            </a:r>
          </a:p>
          <a:p>
            <a:pPr lvl="0"/>
            <a:endParaRPr lang="pl-PL" sz="1000" dirty="0">
              <a:latin typeface="Arial Narrow" panose="020B0606020202030204" pitchFamily="34" charset="0"/>
            </a:endParaRPr>
          </a:p>
          <a:p>
            <a:pPr marL="177800" lvl="0" indent="-177800"/>
            <a:r>
              <a:rPr lang="pl-PL" sz="2000" b="1" dirty="0" smtClean="0">
                <a:latin typeface="Arial Narrow" panose="020B0606020202030204" pitchFamily="34" charset="0"/>
              </a:rPr>
              <a:t>3. Wymagany </a:t>
            </a:r>
            <a:r>
              <a:rPr lang="pl-PL" sz="2000" b="1" dirty="0">
                <a:latin typeface="Arial Narrow" panose="020B0606020202030204" pitchFamily="34" charset="0"/>
              </a:rPr>
              <a:t>wkład własny podmiotów wynosi minimum 10 % całkowitej </a:t>
            </a:r>
            <a:r>
              <a:rPr lang="pl-PL" sz="2000" b="1" dirty="0" smtClean="0">
                <a:latin typeface="Arial Narrow" panose="020B0606020202030204" pitchFamily="34" charset="0"/>
              </a:rPr>
              <a:t>wartości zadania</a:t>
            </a:r>
            <a:r>
              <a:rPr lang="pl-PL" sz="2000" b="1" dirty="0">
                <a:latin typeface="Arial Narrow" panose="020B0606020202030204" pitchFamily="34" charset="0"/>
              </a:rPr>
              <a:t>. </a:t>
            </a:r>
            <a:endParaRPr lang="pl-PL" sz="2000" b="1" dirty="0" smtClean="0">
              <a:latin typeface="Arial Narrow" panose="020B0606020202030204" pitchFamily="34" charset="0"/>
            </a:endParaRPr>
          </a:p>
          <a:p>
            <a:pPr lvl="0"/>
            <a:endParaRPr lang="pl-PL" sz="1000" dirty="0">
              <a:latin typeface="Arial Narrow" panose="020B0606020202030204" pitchFamily="34" charset="0"/>
            </a:endParaRPr>
          </a:p>
          <a:p>
            <a:pPr marL="177800" indent="-177800" algn="just"/>
            <a:r>
              <a:rPr lang="pl-PL" sz="2000" dirty="0" smtClean="0">
                <a:latin typeface="Arial Narrow" panose="020B0606020202030204" pitchFamily="34" charset="0"/>
              </a:rPr>
              <a:t>4. Wkład </a:t>
            </a:r>
            <a:r>
              <a:rPr lang="pl-PL" sz="2000" dirty="0">
                <a:latin typeface="Arial Narrow" panose="020B0606020202030204" pitchFamily="34" charset="0"/>
              </a:rPr>
              <a:t>własny rozumiany jest zarówno jako wkład finansowy (środki finansowe oferenta, wpłaty i opłaty adresatów zadania, z innych źródeł publicznych lub prywatnych</a:t>
            </a:r>
            <a:r>
              <a:rPr lang="pl-PL" sz="2000" dirty="0" smtClean="0">
                <a:latin typeface="Arial Narrow" panose="020B0606020202030204" pitchFamily="34" charset="0"/>
              </a:rPr>
              <a:t>), jaki          i  </a:t>
            </a:r>
            <a:r>
              <a:rPr lang="pl-PL" sz="2000" dirty="0">
                <a:latin typeface="Arial Narrow" panose="020B0606020202030204" pitchFamily="34" charset="0"/>
              </a:rPr>
              <a:t>wkład własny pozafinansowy (świadczenia wolontariuszy i praca społeczna członków organizacji</a:t>
            </a:r>
            <a:r>
              <a:rPr lang="pl-PL" sz="2000" dirty="0" smtClean="0">
                <a:latin typeface="Arial Narrow" panose="020B0606020202030204" pitchFamily="34" charset="0"/>
              </a:rPr>
              <a:t>).</a:t>
            </a: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13</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5886324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Budżet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1924493"/>
            <a:ext cx="8657439" cy="3939540"/>
          </a:xfrm>
          <a:prstGeom prst="rect">
            <a:avLst/>
          </a:prstGeom>
          <a:noFill/>
        </p:spPr>
        <p:txBody>
          <a:bodyPr wrap="square" rtlCol="0">
            <a:spAutoFit/>
          </a:bodyPr>
          <a:lstStyle/>
          <a:p>
            <a:pPr marL="265113" lvl="0" indent="-265113" algn="just"/>
            <a:r>
              <a:rPr lang="pl-PL" sz="2000" dirty="0" smtClean="0">
                <a:latin typeface="Arial Narrow" pitchFamily="34" charset="0"/>
              </a:rPr>
              <a:t>5. W przypadku finansowania z dotacji publikacji, folderów, broszur i książek należy przedstawić szczegółową specyfikację określając parametry produktu wskazując jego rodzaj, format, ilość stron i kolorystykę itp.</a:t>
            </a:r>
          </a:p>
          <a:p>
            <a:pPr lvl="0"/>
            <a:endParaRPr lang="pl-PL" sz="1500" dirty="0" smtClean="0">
              <a:latin typeface="Arial Narrow" pitchFamily="34" charset="0"/>
            </a:endParaRPr>
          </a:p>
          <a:p>
            <a:pPr marL="265113" lvl="0" indent="-265113" algn="just"/>
            <a:r>
              <a:rPr lang="pl-PL" sz="2000" dirty="0" smtClean="0">
                <a:latin typeface="Arial Narrow" pitchFamily="34" charset="0"/>
              </a:rPr>
              <a:t>6. Wykazany wkład własny w postaci kosztów stałych podmiotu (np. wynagrodzeń osobowych, utrzymania biura, usług świadczonych/sprzedawanych przez wnioskodawcę) wymaga przedstawienia szczegółowej kalkulacji kosztów. </a:t>
            </a:r>
          </a:p>
          <a:p>
            <a:pPr marL="265113" lvl="0" indent="-265113" algn="just"/>
            <a:endParaRPr lang="pl-PL" sz="1500" dirty="0" smtClean="0">
              <a:latin typeface="Arial Narrow" pitchFamily="34" charset="0"/>
            </a:endParaRPr>
          </a:p>
          <a:p>
            <a:pPr marL="265113" lvl="0" indent="-265113" algn="just"/>
            <a:r>
              <a:rPr lang="pl-PL" sz="2000" dirty="0" smtClean="0">
                <a:latin typeface="Arial Narrow" pitchFamily="34" charset="0"/>
              </a:rPr>
              <a:t>7. Koszty stałe podmiotu (np. opłaty czynszowe, abonamentowe, rachunki telefoniczne, opłaty pocztowe) mogą być finansowane z dotacji w przypadku gdy są bezpośrednio związane z realizacją zadania oraz pod warunkiem przedstawienia podstawy ich wysokości (np. kalkulacja przewidywanych kosztów). </a:t>
            </a:r>
          </a:p>
          <a:p>
            <a:pPr marL="265113" lvl="0" indent="-265113" algn="just"/>
            <a:r>
              <a:rPr lang="pl-PL" sz="2000" dirty="0" smtClean="0">
                <a:latin typeface="Arial Narrow" pitchFamily="34" charset="0"/>
              </a:rPr>
              <a:t>	Koszty te nie mogą przekroczyć łącznie </a:t>
            </a:r>
            <a:r>
              <a:rPr lang="pl-PL" sz="2000" b="1" dirty="0" smtClean="0">
                <a:latin typeface="Arial Narrow" pitchFamily="34" charset="0"/>
              </a:rPr>
              <a:t>5% udzielonej dotacji.</a:t>
            </a:r>
            <a:r>
              <a:rPr lang="pl-PL" sz="2000" dirty="0" smtClean="0">
                <a:latin typeface="Arial Narrow" pitchFamily="34" charset="0"/>
              </a:rPr>
              <a:t> </a:t>
            </a:r>
            <a:endParaRPr lang="pl-PL" sz="2000" dirty="0">
              <a:latin typeface="Arial Narrow"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14</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36744759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Budżet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1781969"/>
            <a:ext cx="8657439" cy="4324261"/>
          </a:xfrm>
          <a:prstGeom prst="rect">
            <a:avLst/>
          </a:prstGeom>
          <a:noFill/>
        </p:spPr>
        <p:txBody>
          <a:bodyPr wrap="square" rtlCol="0">
            <a:spAutoFit/>
          </a:bodyPr>
          <a:lstStyle/>
          <a:p>
            <a:pPr lvl="0"/>
            <a:endParaRPr lang="pl-PL" sz="2000" dirty="0" smtClean="0">
              <a:latin typeface="Arial Narrow" panose="020B0606020202030204" pitchFamily="34" charset="0"/>
            </a:endParaRPr>
          </a:p>
          <a:p>
            <a:pPr lvl="0"/>
            <a:r>
              <a:rPr lang="pl-PL" sz="2000" dirty="0" smtClean="0">
                <a:latin typeface="Arial Narrow" panose="020B0606020202030204" pitchFamily="34" charset="0"/>
              </a:rPr>
              <a:t>8. </a:t>
            </a:r>
            <a:r>
              <a:rPr lang="pl-PL" sz="2000" b="1" dirty="0" smtClean="0">
                <a:latin typeface="Arial Narrow" panose="020B0606020202030204" pitchFamily="34" charset="0"/>
              </a:rPr>
              <a:t>Wycena </a:t>
            </a:r>
            <a:r>
              <a:rPr lang="pl-PL" sz="2000" b="1" dirty="0">
                <a:latin typeface="Arial Narrow" panose="020B0606020202030204" pitchFamily="34" charset="0"/>
              </a:rPr>
              <a:t>pracy osób zaangażowanych w realizację </a:t>
            </a:r>
            <a:r>
              <a:rPr lang="pl-PL" sz="2000" b="1" dirty="0" smtClean="0">
                <a:latin typeface="Arial Narrow" panose="020B0606020202030204" pitchFamily="34" charset="0"/>
              </a:rPr>
              <a:t>zadania.</a:t>
            </a:r>
          </a:p>
          <a:p>
            <a:pPr lvl="0"/>
            <a:endParaRPr lang="pl-PL" sz="1000" dirty="0" smtClean="0">
              <a:latin typeface="Arial Narrow" panose="020B0606020202030204" pitchFamily="34" charset="0"/>
            </a:endParaRPr>
          </a:p>
          <a:p>
            <a:pPr lvl="0"/>
            <a:endParaRPr lang="pl-PL" sz="1000" dirty="0" smtClean="0">
              <a:latin typeface="Arial Narrow" panose="020B0606020202030204" pitchFamily="34" charset="0"/>
            </a:endParaRPr>
          </a:p>
          <a:p>
            <a:pPr lvl="0"/>
            <a:endParaRPr lang="pl-PL" sz="1000" dirty="0" smtClean="0">
              <a:latin typeface="Arial Narrow" panose="020B0606020202030204" pitchFamily="34" charset="0"/>
            </a:endParaRPr>
          </a:p>
          <a:p>
            <a:pPr lvl="0"/>
            <a:endParaRPr lang="pl-PL" sz="1000" dirty="0">
              <a:latin typeface="Arial Narrow" panose="020B0606020202030204" pitchFamily="34" charset="0"/>
            </a:endParaRPr>
          </a:p>
          <a:p>
            <a:pPr lvl="0"/>
            <a:r>
              <a:rPr lang="pl-PL" sz="2000" u="sng" dirty="0" smtClean="0">
                <a:latin typeface="Arial Narrow" panose="020B0606020202030204" pitchFamily="34" charset="0"/>
              </a:rPr>
              <a:t>Płatna </a:t>
            </a:r>
            <a:r>
              <a:rPr lang="pl-PL" sz="2000" u="sng" dirty="0">
                <a:latin typeface="Arial Narrow" panose="020B0606020202030204" pitchFamily="34" charset="0"/>
              </a:rPr>
              <a:t>ze środków </a:t>
            </a:r>
            <a:r>
              <a:rPr lang="pl-PL" sz="2000" u="sng" dirty="0" smtClean="0">
                <a:latin typeface="Arial Narrow" panose="020B0606020202030204" pitchFamily="34" charset="0"/>
              </a:rPr>
              <a:t>dotacji</a:t>
            </a:r>
          </a:p>
          <a:p>
            <a:pPr marL="1257300" lvl="2" indent="-342900">
              <a:buFont typeface="Wingdings" panose="05000000000000000000" pitchFamily="2" charset="2"/>
              <a:buChar char="§"/>
            </a:pPr>
            <a:r>
              <a:rPr lang="pl-PL" sz="2000" b="1" dirty="0" smtClean="0">
                <a:latin typeface="Arial Narrow" panose="020B0606020202030204" pitchFamily="34" charset="0"/>
              </a:rPr>
              <a:t>Osoby zatrudnione do realizacji zadania </a:t>
            </a:r>
            <a:r>
              <a:rPr lang="pl-PL" sz="2000" dirty="0" smtClean="0">
                <a:latin typeface="Arial Narrow" panose="020B0606020202030204" pitchFamily="34" charset="0"/>
              </a:rPr>
              <a:t>– </a:t>
            </a:r>
            <a:r>
              <a:rPr lang="pl-PL" sz="2000" b="1" dirty="0" smtClean="0">
                <a:latin typeface="Arial Narrow" panose="020B0606020202030204" pitchFamily="34" charset="0"/>
              </a:rPr>
              <a:t>maksymalnie 50 zł za godzinę zegarową</a:t>
            </a:r>
            <a:r>
              <a:rPr lang="pl-PL" sz="2000" dirty="0" smtClean="0">
                <a:latin typeface="Arial Narrow" panose="020B0606020202030204" pitchFamily="34" charset="0"/>
              </a:rPr>
              <a:t> </a:t>
            </a:r>
          </a:p>
          <a:p>
            <a:pPr marL="1257300" lvl="2" indent="-3175" algn="just"/>
            <a:r>
              <a:rPr lang="pl-PL" sz="2000" dirty="0" smtClean="0">
                <a:latin typeface="Arial Narrow" panose="020B0606020202030204" pitchFamily="34" charset="0"/>
              </a:rPr>
              <a:t>W uzasadnionych przypadkach kwota ta może ulec podwyższeniu. </a:t>
            </a:r>
          </a:p>
          <a:p>
            <a:pPr marL="1257300" lvl="2" indent="-3175" algn="just"/>
            <a:r>
              <a:rPr lang="pl-PL" sz="2000" dirty="0" smtClean="0">
                <a:latin typeface="Arial Narrow" panose="020B0606020202030204" pitchFamily="34" charset="0"/>
              </a:rPr>
              <a:t>Dotyczy to sytuacji w których specyfika realizowanego działania wymaga zatrudnienia specjalisty w danej dziedzinie (udokumentowane odpowiednimi kwalifikacjami).</a:t>
            </a:r>
          </a:p>
          <a:p>
            <a:pPr marL="1257300" lvl="2" indent="-342900">
              <a:buFont typeface="Wingdings" panose="05000000000000000000" pitchFamily="2" charset="2"/>
              <a:buChar char="§"/>
            </a:pPr>
            <a:r>
              <a:rPr lang="pl-PL" sz="2000" b="1" dirty="0" smtClean="0">
                <a:latin typeface="Arial Narrow" panose="020B0606020202030204" pitchFamily="34" charset="0"/>
              </a:rPr>
              <a:t>Obsługa administracyjna oraz finansowo-księgowa </a:t>
            </a:r>
            <a:r>
              <a:rPr lang="pl-PL" sz="2000" b="1" dirty="0">
                <a:latin typeface="Arial Narrow" panose="020B0606020202030204" pitchFamily="34" charset="0"/>
              </a:rPr>
              <a:t>zadania </a:t>
            </a:r>
            <a:r>
              <a:rPr lang="pl-PL" sz="2000" dirty="0">
                <a:latin typeface="Arial Narrow" panose="020B0606020202030204" pitchFamily="34" charset="0"/>
              </a:rPr>
              <a:t>– całkowite koszty </a:t>
            </a:r>
            <a:r>
              <a:rPr lang="pl-PL" sz="2000" dirty="0" smtClean="0">
                <a:latin typeface="Arial Narrow" panose="020B0606020202030204" pitchFamily="34" charset="0"/>
              </a:rPr>
              <a:t>usług </a:t>
            </a:r>
            <a:r>
              <a:rPr lang="pl-PL" sz="2000" dirty="0">
                <a:latin typeface="Arial Narrow" panose="020B0606020202030204" pitchFamily="34" charset="0"/>
              </a:rPr>
              <a:t>nie mogą </a:t>
            </a:r>
            <a:r>
              <a:rPr lang="pl-PL" sz="2000" dirty="0" smtClean="0">
                <a:latin typeface="Arial Narrow" panose="020B0606020202030204" pitchFamily="34" charset="0"/>
              </a:rPr>
              <a:t>przekroczyć </a:t>
            </a:r>
            <a:r>
              <a:rPr lang="pl-PL" sz="2000" b="1" dirty="0" smtClean="0">
                <a:latin typeface="Arial Narrow" panose="020B0606020202030204" pitchFamily="34" charset="0"/>
              </a:rPr>
              <a:t>łącznie</a:t>
            </a:r>
            <a:r>
              <a:rPr lang="pl-PL" sz="2000" dirty="0" smtClean="0">
                <a:latin typeface="Arial Narrow" panose="020B0606020202030204" pitchFamily="34" charset="0"/>
              </a:rPr>
              <a:t>  </a:t>
            </a:r>
            <a:r>
              <a:rPr lang="pl-PL" sz="2000" b="1" dirty="0" smtClean="0">
                <a:latin typeface="Arial Narrow" panose="020B0606020202030204" pitchFamily="34" charset="0"/>
              </a:rPr>
              <a:t>5</a:t>
            </a:r>
            <a:r>
              <a:rPr lang="pl-PL" sz="2000" b="1" dirty="0">
                <a:latin typeface="Arial Narrow" panose="020B0606020202030204" pitchFamily="34" charset="0"/>
              </a:rPr>
              <a:t>% udzielonej dotacji. </a:t>
            </a:r>
            <a:endParaRPr lang="pl-PL" sz="2000" b="1" dirty="0" smtClean="0">
              <a:latin typeface="Arial Narrow" panose="020B0606020202030204" pitchFamily="34" charset="0"/>
            </a:endParaRPr>
          </a:p>
          <a:p>
            <a:pPr marL="1257300" lvl="2" indent="-342900"/>
            <a:endParaRPr lang="pl-PL" sz="15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15</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36744759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Budżet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1781969"/>
            <a:ext cx="8657439" cy="5093702"/>
          </a:xfrm>
          <a:prstGeom prst="rect">
            <a:avLst/>
          </a:prstGeom>
          <a:noFill/>
        </p:spPr>
        <p:txBody>
          <a:bodyPr wrap="square" rtlCol="0">
            <a:spAutoFit/>
          </a:bodyPr>
          <a:lstStyle/>
          <a:p>
            <a:pPr lvl="0"/>
            <a:endParaRPr lang="pl-PL" sz="2000" dirty="0" smtClean="0">
              <a:latin typeface="Arial Narrow" panose="020B0606020202030204" pitchFamily="34" charset="0"/>
            </a:endParaRPr>
          </a:p>
          <a:p>
            <a:pPr lvl="0"/>
            <a:r>
              <a:rPr lang="pl-PL" sz="2000" dirty="0" smtClean="0">
                <a:latin typeface="Arial Narrow" panose="020B0606020202030204" pitchFamily="34" charset="0"/>
              </a:rPr>
              <a:t>8. </a:t>
            </a:r>
            <a:r>
              <a:rPr lang="pl-PL" sz="2000" b="1" dirty="0" smtClean="0">
                <a:latin typeface="Arial Narrow" panose="020B0606020202030204" pitchFamily="34" charset="0"/>
              </a:rPr>
              <a:t>Wycena </a:t>
            </a:r>
            <a:r>
              <a:rPr lang="pl-PL" sz="2000" b="1" dirty="0">
                <a:latin typeface="Arial Narrow" panose="020B0606020202030204" pitchFamily="34" charset="0"/>
              </a:rPr>
              <a:t>pracy osób zaangażowanych w realizację </a:t>
            </a:r>
            <a:r>
              <a:rPr lang="pl-PL" sz="2000" b="1" dirty="0" smtClean="0">
                <a:latin typeface="Arial Narrow" panose="020B0606020202030204" pitchFamily="34" charset="0"/>
              </a:rPr>
              <a:t>zadania </a:t>
            </a:r>
            <a:r>
              <a:rPr lang="pl-PL" sz="2000" b="1" dirty="0" err="1" smtClean="0">
                <a:latin typeface="Arial Narrow" panose="020B0606020202030204" pitchFamily="34" charset="0"/>
              </a:rPr>
              <a:t>cd</a:t>
            </a:r>
            <a:r>
              <a:rPr lang="pl-PL" sz="2000" b="1" dirty="0" smtClean="0">
                <a:latin typeface="Arial Narrow" panose="020B0606020202030204" pitchFamily="34" charset="0"/>
              </a:rPr>
              <a:t>.</a:t>
            </a:r>
          </a:p>
          <a:p>
            <a:pPr lvl="0"/>
            <a:endParaRPr lang="pl-PL" sz="2000" b="1" dirty="0" smtClean="0">
              <a:latin typeface="Arial Narrow" panose="020B0606020202030204" pitchFamily="34" charset="0"/>
            </a:endParaRPr>
          </a:p>
          <a:p>
            <a:pPr lvl="0"/>
            <a:endParaRPr lang="pl-PL" sz="2000" b="1" dirty="0" smtClean="0">
              <a:latin typeface="Arial Narrow" panose="020B0606020202030204" pitchFamily="34" charset="0"/>
            </a:endParaRPr>
          </a:p>
          <a:p>
            <a:pPr lvl="0"/>
            <a:r>
              <a:rPr lang="pl-PL" sz="2000" u="sng" dirty="0" smtClean="0">
                <a:latin typeface="Arial Narrow" panose="020B0606020202030204" pitchFamily="34" charset="0"/>
              </a:rPr>
              <a:t>Wykazana jako wkład własny pozafinansowy</a:t>
            </a:r>
          </a:p>
          <a:p>
            <a:pPr marL="1257300" lvl="2" indent="-342900" algn="just">
              <a:buFont typeface="Wingdings" panose="05000000000000000000" pitchFamily="2" charset="2"/>
              <a:buChar char="§"/>
            </a:pPr>
            <a:r>
              <a:rPr lang="pl-PL" sz="2000" dirty="0" smtClean="0">
                <a:latin typeface="Arial Narrow" panose="020B0606020202030204" pitchFamily="34" charset="0"/>
              </a:rPr>
              <a:t>Świadczenia wolontariuszy / praca społeczna członków organizacji – wysokość stawki za godzinę zegarową </a:t>
            </a:r>
            <a:r>
              <a:rPr lang="pl-PL" sz="2000" b="1" dirty="0" smtClean="0">
                <a:latin typeface="Arial Narrow" panose="020B0606020202030204" pitchFamily="34" charset="0"/>
              </a:rPr>
              <a:t>nie może przekraczać kwoty 12 zł</a:t>
            </a:r>
            <a:r>
              <a:rPr lang="pl-PL" sz="2000" dirty="0" smtClean="0">
                <a:latin typeface="Arial Narrow" panose="020B0606020202030204" pitchFamily="34" charset="0"/>
              </a:rPr>
              <a:t>. Wyjątek może stanowić zatrudnienie osoby będącej specjalistą w danej dziedzinie – </a:t>
            </a:r>
            <a:r>
              <a:rPr lang="pl-PL" sz="2000" b="1" dirty="0" smtClean="0">
                <a:latin typeface="Arial Narrow" panose="020B0606020202030204" pitchFamily="34" charset="0"/>
              </a:rPr>
              <a:t>maksymalna stawka za godzinę zegarową wynosić może wówczas 50 zł.</a:t>
            </a:r>
          </a:p>
          <a:p>
            <a:pPr marL="1257300" lvl="2" indent="-3175" algn="just"/>
            <a:r>
              <a:rPr lang="pl-PL" sz="2000" dirty="0" smtClean="0">
                <a:latin typeface="Arial Narrow" panose="020B0606020202030204" pitchFamily="34" charset="0"/>
              </a:rPr>
              <a:t>W takim przypadku należy uzasadnić potrzebę podwyższenia kosztu stawki godzinowej wkładu własnego oraz udokumentować kwalifikacje specjalisty.</a:t>
            </a:r>
          </a:p>
          <a:p>
            <a:pPr marL="1257300" lvl="2" indent="-342900"/>
            <a:endParaRPr lang="pl-PL" sz="2000" dirty="0" smtClean="0">
              <a:latin typeface="Arial Narrow" panose="020B0606020202030204" pitchFamily="34" charset="0"/>
            </a:endParaRPr>
          </a:p>
          <a:p>
            <a:pPr lvl="0"/>
            <a:endParaRPr lang="pl-PL" sz="2000" b="1" dirty="0" smtClean="0">
              <a:latin typeface="Arial Narrow" panose="020B0606020202030204" pitchFamily="34" charset="0"/>
            </a:endParaRPr>
          </a:p>
          <a:p>
            <a:pPr lvl="0"/>
            <a:endParaRPr lang="pl-PL" sz="1000" dirty="0" smtClean="0">
              <a:latin typeface="Arial Narrow" panose="020B0606020202030204" pitchFamily="34" charset="0"/>
            </a:endParaRPr>
          </a:p>
          <a:p>
            <a:pPr lvl="0"/>
            <a:endParaRPr lang="pl-PL" sz="1000" dirty="0" smtClean="0">
              <a:latin typeface="Arial Narrow" panose="020B0606020202030204" pitchFamily="34" charset="0"/>
            </a:endParaRPr>
          </a:p>
          <a:p>
            <a:pPr lvl="0"/>
            <a:endParaRPr lang="pl-PL" sz="1000" dirty="0">
              <a:latin typeface="Arial Narrow" panose="020B0606020202030204" pitchFamily="34" charset="0"/>
            </a:endParaRPr>
          </a:p>
          <a:p>
            <a:pPr marL="1257300" lvl="2" indent="-342900"/>
            <a:endParaRPr lang="pl-PL" sz="15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16</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36744759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Zasady wyboru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4862870"/>
          </a:xfrm>
          <a:prstGeom prst="rect">
            <a:avLst/>
          </a:prstGeom>
          <a:noFill/>
        </p:spPr>
        <p:txBody>
          <a:bodyPr wrap="square" rtlCol="0">
            <a:spAutoFit/>
          </a:bodyPr>
          <a:lstStyle/>
          <a:p>
            <a:pPr lvl="0"/>
            <a:r>
              <a:rPr lang="pl-PL" sz="2000" b="1" dirty="0" smtClean="0">
                <a:latin typeface="Arial Narrow" panose="020B0606020202030204" pitchFamily="34" charset="0"/>
              </a:rPr>
              <a:t>Dotacja może być przyznana wyłącznie na wydatki:</a:t>
            </a:r>
          </a:p>
          <a:p>
            <a:pPr lvl="0">
              <a:lnSpc>
                <a:spcPct val="150000"/>
              </a:lnSpc>
            </a:pPr>
            <a:r>
              <a:rPr lang="pl-PL" sz="2000" dirty="0" smtClean="0">
                <a:latin typeface="Arial Narrow" panose="020B0606020202030204" pitchFamily="34" charset="0"/>
              </a:rPr>
              <a:t>a) </a:t>
            </a:r>
            <a:r>
              <a:rPr lang="pl-PL" sz="2000" dirty="0">
                <a:latin typeface="Arial Narrow" panose="020B0606020202030204" pitchFamily="34" charset="0"/>
              </a:rPr>
              <a:t>bezpośrednio związane z realizacją zadania publicznego,</a:t>
            </a:r>
          </a:p>
          <a:p>
            <a:pPr lvl="0">
              <a:lnSpc>
                <a:spcPct val="150000"/>
              </a:lnSpc>
            </a:pPr>
            <a:r>
              <a:rPr lang="pl-PL" sz="2000" dirty="0" smtClean="0">
                <a:latin typeface="Arial Narrow" panose="020B0606020202030204" pitchFamily="34" charset="0"/>
              </a:rPr>
              <a:t>b) niezbędne </a:t>
            </a:r>
            <a:r>
              <a:rPr lang="pl-PL" sz="2000" dirty="0">
                <a:latin typeface="Arial Narrow" panose="020B0606020202030204" pitchFamily="34" charset="0"/>
              </a:rPr>
              <a:t>do realizacji zadania,</a:t>
            </a:r>
          </a:p>
          <a:p>
            <a:pPr lvl="0">
              <a:lnSpc>
                <a:spcPct val="150000"/>
              </a:lnSpc>
            </a:pPr>
            <a:r>
              <a:rPr lang="pl-PL" sz="2000" dirty="0" smtClean="0">
                <a:latin typeface="Arial Narrow" panose="020B0606020202030204" pitchFamily="34" charset="0"/>
              </a:rPr>
              <a:t>c) racjonalne </a:t>
            </a:r>
            <a:r>
              <a:rPr lang="pl-PL" sz="2000" dirty="0">
                <a:latin typeface="Arial Narrow" panose="020B0606020202030204" pitchFamily="34" charset="0"/>
              </a:rPr>
              <a:t>i efektywne,</a:t>
            </a:r>
          </a:p>
          <a:p>
            <a:pPr lvl="0">
              <a:lnSpc>
                <a:spcPct val="150000"/>
              </a:lnSpc>
            </a:pPr>
            <a:r>
              <a:rPr lang="pl-PL" sz="2000" dirty="0" smtClean="0">
                <a:latin typeface="Arial Narrow" panose="020B0606020202030204" pitchFamily="34" charset="0"/>
              </a:rPr>
              <a:t>d) uwzględnione </a:t>
            </a:r>
            <a:r>
              <a:rPr lang="pl-PL" sz="2000" dirty="0">
                <a:latin typeface="Arial Narrow" panose="020B0606020202030204" pitchFamily="34" charset="0"/>
              </a:rPr>
              <a:t>w budżecie zadania, spójne z harmonogramem,</a:t>
            </a:r>
          </a:p>
          <a:p>
            <a:pPr lvl="0">
              <a:lnSpc>
                <a:spcPct val="150000"/>
              </a:lnSpc>
            </a:pPr>
            <a:r>
              <a:rPr lang="pl-PL" sz="2000" dirty="0" smtClean="0">
                <a:latin typeface="Arial Narrow" panose="020B0606020202030204" pitchFamily="34" charset="0"/>
              </a:rPr>
              <a:t>e) faktycznie </a:t>
            </a:r>
            <a:r>
              <a:rPr lang="pl-PL" sz="2000" dirty="0">
                <a:latin typeface="Arial Narrow" panose="020B0606020202030204" pitchFamily="34" charset="0"/>
              </a:rPr>
              <a:t>poniesione w  </a:t>
            </a:r>
            <a:r>
              <a:rPr lang="pl-PL" sz="2000" dirty="0" smtClean="0">
                <a:latin typeface="Arial Narrow" panose="020B0606020202030204" pitchFamily="34" charset="0"/>
              </a:rPr>
              <a:t>terminie określonym w umowie,</a:t>
            </a:r>
            <a:endParaRPr lang="pl-PL" sz="2000" dirty="0">
              <a:solidFill>
                <a:srgbClr val="FF0000"/>
              </a:solidFill>
              <a:latin typeface="Arial Narrow" panose="020B0606020202030204" pitchFamily="34" charset="0"/>
            </a:endParaRPr>
          </a:p>
          <a:p>
            <a:pPr lvl="0">
              <a:lnSpc>
                <a:spcPct val="150000"/>
              </a:lnSpc>
            </a:pPr>
            <a:r>
              <a:rPr lang="pl-PL" sz="2000" dirty="0" smtClean="0">
                <a:latin typeface="Arial Narrow" panose="020B0606020202030204" pitchFamily="34" charset="0"/>
              </a:rPr>
              <a:t>f) udokumentowane </a:t>
            </a:r>
            <a:r>
              <a:rPr lang="pl-PL" sz="2000" dirty="0">
                <a:latin typeface="Arial Narrow" panose="020B0606020202030204" pitchFamily="34" charset="0"/>
              </a:rPr>
              <a:t>dowodami księgowymi,</a:t>
            </a:r>
          </a:p>
          <a:p>
            <a:pPr lvl="0">
              <a:lnSpc>
                <a:spcPct val="150000"/>
              </a:lnSpc>
            </a:pPr>
            <a:r>
              <a:rPr lang="pl-PL" sz="2000" dirty="0" smtClean="0">
                <a:latin typeface="Arial Narrow" panose="020B0606020202030204" pitchFamily="34" charset="0"/>
              </a:rPr>
              <a:t>g) dla </a:t>
            </a:r>
            <a:r>
              <a:rPr lang="pl-PL" sz="2000" dirty="0">
                <a:latin typeface="Arial Narrow" panose="020B0606020202030204" pitchFamily="34" charset="0"/>
              </a:rPr>
              <a:t>których jest prowadzona wyodrębniona dokumentacja finansowo-księgowa,</a:t>
            </a:r>
          </a:p>
          <a:p>
            <a:pPr lvl="0">
              <a:lnSpc>
                <a:spcPct val="150000"/>
              </a:lnSpc>
            </a:pPr>
            <a:r>
              <a:rPr lang="pl-PL" sz="2000" dirty="0" smtClean="0">
                <a:latin typeface="Arial Narrow" panose="020B0606020202030204" pitchFamily="34" charset="0"/>
              </a:rPr>
              <a:t>h) ujęte </a:t>
            </a:r>
            <a:r>
              <a:rPr lang="pl-PL" sz="2000" dirty="0">
                <a:latin typeface="Arial Narrow" panose="020B0606020202030204" pitchFamily="34" charset="0"/>
              </a:rPr>
              <a:t>w ewidencji księgowej.</a:t>
            </a:r>
          </a:p>
          <a:p>
            <a:pPr>
              <a:lnSpc>
                <a:spcPct val="150000"/>
              </a:lnSpc>
            </a:pPr>
            <a:r>
              <a:rPr lang="pl-PL" sz="2000" dirty="0">
                <a:latin typeface="Arial Narrow" panose="020B0606020202030204" pitchFamily="34" charset="0"/>
              </a:rPr>
              <a:t> </a:t>
            </a:r>
          </a:p>
          <a:p>
            <a:pPr lvl="0"/>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17</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1780672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Zasady wyboru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4093428"/>
          </a:xfrm>
          <a:prstGeom prst="rect">
            <a:avLst/>
          </a:prstGeom>
          <a:noFill/>
        </p:spPr>
        <p:txBody>
          <a:bodyPr wrap="square" rtlCol="0">
            <a:spAutoFit/>
          </a:bodyPr>
          <a:lstStyle/>
          <a:p>
            <a:pPr lvl="0" algn="just"/>
            <a:r>
              <a:rPr lang="pl-PL" sz="2000" b="1" dirty="0" smtClean="0">
                <a:latin typeface="Arial Narrow" panose="020B0606020202030204" pitchFamily="34" charset="0"/>
              </a:rPr>
              <a:t>Dotacja nie może być przyznana na pokrycie kosztów:</a:t>
            </a:r>
          </a:p>
          <a:p>
            <a:pPr lvl="0" algn="just"/>
            <a:endParaRPr lang="pl-PL" sz="1000" dirty="0" smtClean="0">
              <a:latin typeface="Arial Narrow" panose="020B0606020202030204" pitchFamily="34" charset="0"/>
            </a:endParaRPr>
          </a:p>
          <a:p>
            <a:pPr marL="265113" indent="-265113" algn="just"/>
            <a:r>
              <a:rPr lang="pl-PL" sz="2000" dirty="0" smtClean="0">
                <a:latin typeface="Arial Narrow" panose="020B0606020202030204" pitchFamily="34" charset="0"/>
              </a:rPr>
              <a:t>a)	stałych </a:t>
            </a:r>
            <a:r>
              <a:rPr lang="pl-PL" sz="2000" dirty="0">
                <a:latin typeface="Arial Narrow" panose="020B0606020202030204" pitchFamily="34" charset="0"/>
              </a:rPr>
              <a:t>podmiotów ponoszonych w wyniku ich działalności, </a:t>
            </a:r>
            <a:r>
              <a:rPr lang="pl-PL" sz="2000" dirty="0" smtClean="0">
                <a:latin typeface="Arial Narrow" panose="020B0606020202030204" pitchFamily="34" charset="0"/>
              </a:rPr>
              <a:t>a nie związanych bezpośrednio z realizacją zadania,</a:t>
            </a:r>
            <a:endParaRPr lang="pl-PL" sz="2000" dirty="0">
              <a:latin typeface="Arial Narrow" panose="020B0606020202030204" pitchFamily="34" charset="0"/>
            </a:endParaRPr>
          </a:p>
          <a:p>
            <a:pPr lvl="0" algn="just"/>
            <a:endParaRPr lang="pl-PL" sz="1000" dirty="0">
              <a:latin typeface="Arial Narrow" panose="020B0606020202030204" pitchFamily="34" charset="0"/>
            </a:endParaRPr>
          </a:p>
          <a:p>
            <a:pPr marL="273050" lvl="0" indent="-273050" algn="just"/>
            <a:r>
              <a:rPr lang="pl-PL" sz="2000" dirty="0" smtClean="0">
                <a:latin typeface="Arial Narrow" panose="020B0606020202030204" pitchFamily="34" charset="0"/>
              </a:rPr>
              <a:t>b) wynagrodzeń osób, </a:t>
            </a:r>
            <a:r>
              <a:rPr lang="pl-PL" sz="2000" dirty="0">
                <a:latin typeface="Arial Narrow" panose="020B0606020202030204" pitchFamily="34" charset="0"/>
              </a:rPr>
              <a:t>które wchodzą w skład zarządu </a:t>
            </a:r>
            <a:r>
              <a:rPr lang="pl-PL" sz="2000" dirty="0" smtClean="0">
                <a:latin typeface="Arial Narrow" panose="020B0606020202030204" pitchFamily="34" charset="0"/>
              </a:rPr>
              <a:t>podmiotu, </a:t>
            </a:r>
            <a:r>
              <a:rPr lang="pl-PL" sz="2000" dirty="0">
                <a:latin typeface="Arial Narrow" panose="020B0606020202030204" pitchFamily="34" charset="0"/>
              </a:rPr>
              <a:t>za realizację jakichkolwiek czynności określonych w </a:t>
            </a:r>
            <a:r>
              <a:rPr lang="pl-PL" sz="2000" dirty="0" smtClean="0">
                <a:latin typeface="Arial Narrow" panose="020B0606020202030204" pitchFamily="34" charset="0"/>
              </a:rPr>
              <a:t>zadaniu </a:t>
            </a:r>
          </a:p>
          <a:p>
            <a:pPr marL="273050" lvl="0" indent="-7938" algn="just"/>
            <a:r>
              <a:rPr lang="pl-PL" sz="2000" dirty="0" smtClean="0">
                <a:latin typeface="Arial Narrow" panose="020B0606020202030204" pitchFamily="34" charset="0"/>
              </a:rPr>
              <a:t>(</a:t>
            </a:r>
            <a:r>
              <a:rPr lang="pl-PL" sz="2000" dirty="0">
                <a:latin typeface="Arial Narrow" panose="020B0606020202030204" pitchFamily="34" charset="0"/>
              </a:rPr>
              <a:t>również towarów i usług sprzedawanych na rzecz tego zadania przez osoby prywatne, będące członkami zarządu</a:t>
            </a:r>
            <a:r>
              <a:rPr lang="pl-PL" sz="2000" dirty="0" smtClean="0">
                <a:latin typeface="Arial Narrow" panose="020B0606020202030204" pitchFamily="34" charset="0"/>
              </a:rPr>
              <a:t>),</a:t>
            </a:r>
          </a:p>
          <a:p>
            <a:pPr lvl="0" algn="just"/>
            <a:endParaRPr lang="pl-PL" sz="1000" dirty="0">
              <a:latin typeface="Arial Narrow" panose="020B0606020202030204" pitchFamily="34" charset="0"/>
            </a:endParaRPr>
          </a:p>
          <a:p>
            <a:pPr marL="273050" lvl="0" indent="-273050" algn="just"/>
            <a:r>
              <a:rPr lang="pl-PL" sz="2000" dirty="0" smtClean="0">
                <a:latin typeface="Arial Narrow" panose="020B0606020202030204" pitchFamily="34" charset="0"/>
              </a:rPr>
              <a:t>c)  za </a:t>
            </a:r>
            <a:r>
              <a:rPr lang="pl-PL" sz="2000" dirty="0">
                <a:latin typeface="Arial Narrow" panose="020B0606020202030204" pitchFamily="34" charset="0"/>
              </a:rPr>
              <a:t>usługi świadczone/sprzedawane przez wnioskodawcę </a:t>
            </a:r>
            <a:endParaRPr lang="pl-PL" sz="2000" dirty="0" smtClean="0">
              <a:latin typeface="Arial Narrow" panose="020B0606020202030204" pitchFamily="34" charset="0"/>
            </a:endParaRPr>
          </a:p>
          <a:p>
            <a:pPr marL="273050" lvl="0" indent="-7938" algn="just"/>
            <a:r>
              <a:rPr lang="pl-PL" sz="2000" dirty="0" smtClean="0">
                <a:latin typeface="Arial Narrow" panose="020B0606020202030204" pitchFamily="34" charset="0"/>
              </a:rPr>
              <a:t>(</a:t>
            </a:r>
            <a:r>
              <a:rPr lang="pl-PL" sz="2000" dirty="0">
                <a:latin typeface="Arial Narrow" panose="020B0606020202030204" pitchFamily="34" charset="0"/>
              </a:rPr>
              <a:t>stanowić one mogą jedynie wkład własny w zadanie),</a:t>
            </a:r>
          </a:p>
          <a:p>
            <a:pPr algn="just">
              <a:lnSpc>
                <a:spcPct val="150000"/>
              </a:lnSpc>
            </a:pPr>
            <a:r>
              <a:rPr lang="pl-PL" sz="2000" dirty="0">
                <a:latin typeface="Arial Narrow" panose="020B0606020202030204" pitchFamily="34" charset="0"/>
              </a:rPr>
              <a:t> </a:t>
            </a:r>
          </a:p>
          <a:p>
            <a:pPr lvl="0"/>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18</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
        <p:nvSpPr>
          <p:cNvPr id="11" name="Prostokąt 10"/>
          <p:cNvSpPr/>
          <p:nvPr/>
        </p:nvSpPr>
        <p:spPr>
          <a:xfrm>
            <a:off x="243031" y="5411973"/>
            <a:ext cx="8657327" cy="507831"/>
          </a:xfrm>
          <a:prstGeom prst="rect">
            <a:avLst/>
          </a:prstGeom>
        </p:spPr>
        <p:txBody>
          <a:bodyPr wrap="square">
            <a:spAutoFit/>
          </a:bodyPr>
          <a:lstStyle/>
          <a:p>
            <a:pPr lvl="0" algn="just">
              <a:lnSpc>
                <a:spcPct val="150000"/>
              </a:lnSpc>
              <a:tabLst>
                <a:tab pos="265113" algn="l"/>
              </a:tabLst>
            </a:pPr>
            <a:r>
              <a:rPr lang="pl-PL" sz="2000" dirty="0" smtClean="0">
                <a:latin typeface="Arial Narrow" panose="020B0606020202030204" pitchFamily="34" charset="0"/>
              </a:rPr>
              <a:t>d) budowy, zakupu gruntów, zakupu lokali lub budynków,</a:t>
            </a:r>
            <a:endParaRPr lang="pl-PL" sz="2000" dirty="0">
              <a:latin typeface="Arial Narrow" panose="020B0606020202030204" pitchFamily="34" charset="0"/>
            </a:endParaRPr>
          </a:p>
        </p:txBody>
      </p:sp>
    </p:spTree>
    <p:extLst>
      <p:ext uri="{BB962C8B-B14F-4D97-AF65-F5344CB8AC3E}">
        <p14:creationId xmlns:p14="http://schemas.microsoft.com/office/powerpoint/2010/main" xmlns="" val="27118810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854998"/>
            <a:ext cx="6987498" cy="636209"/>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Zasady wyboru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1743740"/>
            <a:ext cx="8657439" cy="2369880"/>
          </a:xfrm>
          <a:prstGeom prst="rect">
            <a:avLst/>
          </a:prstGeom>
          <a:noFill/>
        </p:spPr>
        <p:txBody>
          <a:bodyPr wrap="square" rtlCol="0">
            <a:spAutoFit/>
          </a:bodyPr>
          <a:lstStyle/>
          <a:p>
            <a:pPr lvl="0"/>
            <a:r>
              <a:rPr lang="pl-PL" sz="2000" b="1" dirty="0" smtClean="0">
                <a:latin typeface="Arial Narrow" panose="020B0606020202030204" pitchFamily="34" charset="0"/>
              </a:rPr>
              <a:t>Dotacja nie może być przyznana na pokrycie kosztów </a:t>
            </a:r>
            <a:r>
              <a:rPr lang="pl-PL" sz="2000" b="1" dirty="0" err="1" smtClean="0">
                <a:latin typeface="Arial Narrow" panose="020B0606020202030204" pitchFamily="34" charset="0"/>
              </a:rPr>
              <a:t>cd</a:t>
            </a:r>
            <a:r>
              <a:rPr lang="pl-PL" sz="2000" b="1" dirty="0" smtClean="0">
                <a:latin typeface="Arial Narrow" panose="020B0606020202030204" pitchFamily="34" charset="0"/>
              </a:rPr>
              <a:t>.:</a:t>
            </a:r>
          </a:p>
          <a:p>
            <a:pPr lvl="0"/>
            <a:endParaRPr lang="pl-PL" sz="800" dirty="0">
              <a:latin typeface="Arial Narrow" panose="020B0606020202030204" pitchFamily="34" charset="0"/>
            </a:endParaRPr>
          </a:p>
          <a:p>
            <a:pPr lvl="0" algn="just">
              <a:lnSpc>
                <a:spcPct val="150000"/>
              </a:lnSpc>
            </a:pPr>
            <a:r>
              <a:rPr lang="pl-PL" sz="2000" dirty="0" smtClean="0">
                <a:latin typeface="Arial Narrow" panose="020B0606020202030204" pitchFamily="34" charset="0"/>
              </a:rPr>
              <a:t>e)  prac </a:t>
            </a:r>
            <a:r>
              <a:rPr lang="pl-PL" sz="2000" dirty="0">
                <a:latin typeface="Arial Narrow" panose="020B0606020202030204" pitchFamily="34" charset="0"/>
              </a:rPr>
              <a:t>remontowych lub budowlanych,</a:t>
            </a:r>
          </a:p>
          <a:p>
            <a:pPr lvl="0" algn="just">
              <a:lnSpc>
                <a:spcPct val="150000"/>
              </a:lnSpc>
            </a:pPr>
            <a:r>
              <a:rPr lang="pl-PL" sz="2000" dirty="0" smtClean="0">
                <a:latin typeface="Arial Narrow" panose="020B0606020202030204" pitchFamily="34" charset="0"/>
              </a:rPr>
              <a:t>f)  zakupów </a:t>
            </a:r>
            <a:r>
              <a:rPr lang="pl-PL" sz="2000" dirty="0">
                <a:latin typeface="Arial Narrow" panose="020B0606020202030204" pitchFamily="34" charset="0"/>
              </a:rPr>
              <a:t>inwestycyjnych i inwestycji,</a:t>
            </a:r>
          </a:p>
          <a:p>
            <a:pPr algn="just">
              <a:lnSpc>
                <a:spcPct val="150000"/>
              </a:lnSpc>
            </a:pPr>
            <a:r>
              <a:rPr lang="pl-PL" sz="2000" dirty="0" smtClean="0">
                <a:latin typeface="Arial Narrow" panose="020B0606020202030204" pitchFamily="34" charset="0"/>
              </a:rPr>
              <a:t>g) działalności </a:t>
            </a:r>
            <a:r>
              <a:rPr lang="pl-PL" sz="2000" dirty="0">
                <a:latin typeface="Arial Narrow" panose="020B0606020202030204" pitchFamily="34" charset="0"/>
              </a:rPr>
              <a:t>gospodarczej, politycznej i </a:t>
            </a:r>
            <a:r>
              <a:rPr lang="pl-PL" sz="2000" dirty="0" smtClean="0">
                <a:latin typeface="Arial Narrow" panose="020B0606020202030204" pitchFamily="34" charset="0"/>
              </a:rPr>
              <a:t>religijnej,</a:t>
            </a:r>
            <a:r>
              <a:rPr lang="pl-PL" sz="2000" dirty="0">
                <a:latin typeface="Arial Narrow" panose="020B0606020202030204" pitchFamily="34" charset="0"/>
              </a:rPr>
              <a:t> </a:t>
            </a:r>
            <a:endParaRPr lang="pl-PL" sz="2000" dirty="0" smtClean="0">
              <a:latin typeface="Arial Narrow" panose="020B0606020202030204" pitchFamily="34" charset="0"/>
            </a:endParaRPr>
          </a:p>
          <a:p>
            <a:pPr algn="just">
              <a:lnSpc>
                <a:spcPct val="150000"/>
              </a:lnSpc>
            </a:pP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19</a:t>
            </a:fld>
            <a:endParaRPr lang="de-DE" dirty="0"/>
          </a:p>
        </p:txBody>
      </p:sp>
      <p:sp>
        <p:nvSpPr>
          <p:cNvPr id="8" name="Prostokąt 7"/>
          <p:cNvSpPr/>
          <p:nvPr/>
        </p:nvSpPr>
        <p:spPr>
          <a:xfrm>
            <a:off x="243031" y="3604437"/>
            <a:ext cx="8316178" cy="2400657"/>
          </a:xfrm>
          <a:prstGeom prst="rect">
            <a:avLst/>
          </a:prstGeom>
        </p:spPr>
        <p:txBody>
          <a:bodyPr wrap="square">
            <a:spAutoFit/>
          </a:bodyPr>
          <a:lstStyle/>
          <a:p>
            <a:pPr lvl="0">
              <a:lnSpc>
                <a:spcPct val="150000"/>
              </a:lnSpc>
            </a:pPr>
            <a:r>
              <a:rPr lang="pl-PL" sz="2000" dirty="0" smtClean="0">
                <a:latin typeface="Arial Narrow" panose="020B0606020202030204" pitchFamily="34" charset="0"/>
              </a:rPr>
              <a:t>h)  pomocy finansowej osobom fizycznym lub prawnym,</a:t>
            </a:r>
          </a:p>
          <a:p>
            <a:pPr lvl="0">
              <a:lnSpc>
                <a:spcPct val="150000"/>
              </a:lnSpc>
            </a:pPr>
            <a:r>
              <a:rPr lang="pl-PL" sz="2000" dirty="0" smtClean="0">
                <a:latin typeface="Arial Narrow" panose="020B0606020202030204" pitchFamily="34" charset="0"/>
              </a:rPr>
              <a:t>i)  pokrycie zobowiązań tytułem zrealizowanych wcześniej przedsięwzięć,</a:t>
            </a:r>
          </a:p>
          <a:p>
            <a:pPr>
              <a:lnSpc>
                <a:spcPct val="150000"/>
              </a:lnSpc>
            </a:pPr>
            <a:r>
              <a:rPr lang="pl-PL" sz="2000" dirty="0" smtClean="0">
                <a:latin typeface="Arial Narrow" panose="020B0606020202030204" pitchFamily="34" charset="0"/>
              </a:rPr>
              <a:t>j)  koszt ryczałtu samochodu prywatnego wykorzystanego do realizacji projektu,</a:t>
            </a:r>
          </a:p>
          <a:p>
            <a:pPr lvl="0">
              <a:lnSpc>
                <a:spcPct val="150000"/>
              </a:lnSpc>
            </a:pPr>
            <a:r>
              <a:rPr lang="pl-PL" sz="2000" dirty="0" smtClean="0">
                <a:latin typeface="Arial Narrow" panose="020B0606020202030204" pitchFamily="34" charset="0"/>
              </a:rPr>
              <a:t>k) podatki, cła, opłaty skarbowe,</a:t>
            </a:r>
          </a:p>
          <a:p>
            <a:pPr>
              <a:lnSpc>
                <a:spcPct val="150000"/>
              </a:lnSpc>
              <a:tabLst>
                <a:tab pos="265113" algn="l"/>
              </a:tabLst>
            </a:pPr>
            <a:r>
              <a:rPr lang="pl-PL" sz="2000" dirty="0" smtClean="0">
                <a:latin typeface="Arial Narrow" panose="020B0606020202030204" pitchFamily="34" charset="0"/>
              </a:rPr>
              <a:t>l)  opłaty leasingowe oraz zobowiązania z tytułu otrzymanych kredytów.</a:t>
            </a:r>
            <a:endParaRPr lang="pl-PL" sz="2000" dirty="0">
              <a:latin typeface="Arial Narrow" panose="020B0606020202030204" pitchFamily="34" charset="0"/>
            </a:endParaRPr>
          </a:p>
        </p:txBody>
      </p:sp>
      <p:pic>
        <p:nvPicPr>
          <p:cNvPr id="11" name="Obraz 10"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20788869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pl-PL" sz="3200" b="1" noProof="0" dirty="0" smtClean="0">
                <a:latin typeface="+mj-lt"/>
                <a:ea typeface="+mj-ea"/>
                <a:cs typeface="+mj-cs"/>
              </a:rPr>
              <a:t>Programy Wojewódzkie</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1951628"/>
            <a:ext cx="8657439" cy="4001095"/>
          </a:xfrm>
          <a:prstGeom prst="rect">
            <a:avLst/>
          </a:prstGeom>
          <a:noFill/>
        </p:spPr>
        <p:txBody>
          <a:bodyPr wrap="square" rtlCol="0">
            <a:spAutoFit/>
          </a:bodyPr>
          <a:lstStyle/>
          <a:p>
            <a:r>
              <a:rPr lang="pl-PL" sz="2000" dirty="0" smtClean="0"/>
              <a:t>1</a:t>
            </a:r>
            <a:r>
              <a:rPr lang="pl-PL" sz="2000" dirty="0"/>
              <a:t>. </a:t>
            </a:r>
            <a:r>
              <a:rPr lang="pl-PL" sz="2000" dirty="0" smtClean="0"/>
              <a:t>  </a:t>
            </a:r>
            <a:r>
              <a:rPr lang="pl-PL" sz="2000" dirty="0" smtClean="0">
                <a:latin typeface="Arial Narrow" panose="020B0606020202030204" pitchFamily="34" charset="0"/>
              </a:rPr>
              <a:t>Wojewódzki </a:t>
            </a:r>
            <a:r>
              <a:rPr lang="pl-PL" sz="2000" dirty="0">
                <a:latin typeface="Arial Narrow" panose="020B0606020202030204" pitchFamily="34" charset="0"/>
              </a:rPr>
              <a:t>Program Pomocy </a:t>
            </a:r>
            <a:r>
              <a:rPr lang="pl-PL" sz="2000" dirty="0" smtClean="0">
                <a:latin typeface="Arial Narrow" panose="020B0606020202030204" pitchFamily="34" charset="0"/>
              </a:rPr>
              <a:t>Społecznej </a:t>
            </a:r>
            <a:r>
              <a:rPr lang="pl-PL" sz="1400" dirty="0" smtClean="0">
                <a:latin typeface="Arial Narrow" panose="020B0606020202030204" pitchFamily="34" charset="0"/>
              </a:rPr>
              <a:t>na lata 2016 – 2023,</a:t>
            </a:r>
          </a:p>
          <a:p>
            <a:pPr>
              <a:buFont typeface="Wingdings" pitchFamily="2" charset="2"/>
              <a:buChar char="§"/>
            </a:pPr>
            <a:endParaRPr lang="pl-PL" sz="2000" dirty="0">
              <a:latin typeface="Arial Narrow" panose="020B0606020202030204" pitchFamily="34" charset="0"/>
            </a:endParaRPr>
          </a:p>
          <a:p>
            <a:r>
              <a:rPr lang="pl-PL" sz="2000" dirty="0" smtClean="0">
                <a:latin typeface="Arial Narrow" panose="020B0606020202030204" pitchFamily="34" charset="0"/>
              </a:rPr>
              <a:t>2</a:t>
            </a:r>
            <a:r>
              <a:rPr lang="pl-PL" sz="2000" dirty="0">
                <a:latin typeface="Arial Narrow" panose="020B0606020202030204" pitchFamily="34" charset="0"/>
              </a:rPr>
              <a:t>. </a:t>
            </a:r>
            <a:r>
              <a:rPr lang="pl-PL" sz="2000" dirty="0" smtClean="0">
                <a:latin typeface="Arial Narrow" panose="020B0606020202030204" pitchFamily="34" charset="0"/>
              </a:rPr>
              <a:t>  Wojewódzki </a:t>
            </a:r>
            <a:r>
              <a:rPr lang="pl-PL" sz="2000" dirty="0">
                <a:latin typeface="Arial Narrow" panose="020B0606020202030204" pitchFamily="34" charset="0"/>
              </a:rPr>
              <a:t>Program Przeciwdziałania </a:t>
            </a:r>
            <a:r>
              <a:rPr lang="pl-PL" sz="2000" dirty="0" smtClean="0">
                <a:latin typeface="Arial Narrow" panose="020B0606020202030204" pitchFamily="34" charset="0"/>
              </a:rPr>
              <a:t>Narkomanii </a:t>
            </a:r>
            <a:r>
              <a:rPr lang="pl-PL" sz="1400" dirty="0" smtClean="0">
                <a:latin typeface="Arial Narrow" panose="020B0606020202030204" pitchFamily="34" charset="0"/>
              </a:rPr>
              <a:t>na lata 2012 – 2016,</a:t>
            </a:r>
          </a:p>
          <a:p>
            <a:pPr>
              <a:buFont typeface="Wingdings" pitchFamily="2" charset="2"/>
              <a:buChar char="§"/>
            </a:pPr>
            <a:endParaRPr lang="pl-PL" sz="2000" dirty="0">
              <a:latin typeface="Arial Narrow" panose="020B0606020202030204" pitchFamily="34" charset="0"/>
            </a:endParaRPr>
          </a:p>
          <a:p>
            <a:r>
              <a:rPr lang="pl-PL" sz="2000" dirty="0">
                <a:latin typeface="Arial Narrow" panose="020B0606020202030204" pitchFamily="34" charset="0"/>
              </a:rPr>
              <a:t>3</a:t>
            </a:r>
            <a:r>
              <a:rPr lang="pl-PL" sz="2000" dirty="0" smtClean="0">
                <a:latin typeface="Arial Narrow" panose="020B0606020202030204" pitchFamily="34" charset="0"/>
              </a:rPr>
              <a:t>.   Wojewódzki </a:t>
            </a:r>
            <a:r>
              <a:rPr lang="pl-PL" sz="2000" dirty="0">
                <a:latin typeface="Arial Narrow" panose="020B0606020202030204" pitchFamily="34" charset="0"/>
              </a:rPr>
              <a:t>Program Przeciwdziałania Przemocy w </a:t>
            </a:r>
            <a:r>
              <a:rPr lang="pl-PL" sz="2000" dirty="0" smtClean="0">
                <a:latin typeface="Arial Narrow" panose="020B0606020202030204" pitchFamily="34" charset="0"/>
              </a:rPr>
              <a:t>Rodzinie </a:t>
            </a:r>
            <a:r>
              <a:rPr lang="pl-PL" sz="1400" dirty="0" smtClean="0">
                <a:latin typeface="Arial Narrow" panose="020B0606020202030204" pitchFamily="34" charset="0"/>
              </a:rPr>
              <a:t>na lata 2014 – 2020,</a:t>
            </a:r>
          </a:p>
          <a:p>
            <a:pPr>
              <a:buFont typeface="Wingdings" pitchFamily="2" charset="2"/>
              <a:buChar char="§"/>
            </a:pPr>
            <a:endParaRPr lang="pl-PL" sz="2000" dirty="0">
              <a:latin typeface="Arial Narrow" panose="020B0606020202030204" pitchFamily="34" charset="0"/>
            </a:endParaRPr>
          </a:p>
          <a:p>
            <a:r>
              <a:rPr lang="pl-PL" sz="2000" dirty="0" smtClean="0">
                <a:latin typeface="Arial Narrow" panose="020B0606020202030204" pitchFamily="34" charset="0"/>
              </a:rPr>
              <a:t>4</a:t>
            </a:r>
            <a:r>
              <a:rPr lang="pl-PL" sz="2000" dirty="0">
                <a:latin typeface="Arial Narrow" panose="020B0606020202030204" pitchFamily="34" charset="0"/>
              </a:rPr>
              <a:t>. </a:t>
            </a:r>
            <a:r>
              <a:rPr lang="pl-PL" sz="2000" dirty="0" smtClean="0">
                <a:latin typeface="Arial Narrow" panose="020B0606020202030204" pitchFamily="34" charset="0"/>
              </a:rPr>
              <a:t>  Wojewódzki </a:t>
            </a:r>
            <a:r>
              <a:rPr lang="pl-PL" sz="2000" dirty="0">
                <a:latin typeface="Arial Narrow" panose="020B0606020202030204" pitchFamily="34" charset="0"/>
              </a:rPr>
              <a:t>Program Profilaktyki i Rozwiązywania Problemów </a:t>
            </a:r>
            <a:r>
              <a:rPr lang="pl-PL" sz="2000" dirty="0" smtClean="0">
                <a:latin typeface="Arial Narrow" panose="020B0606020202030204" pitchFamily="34" charset="0"/>
              </a:rPr>
              <a:t>Alkoholowych </a:t>
            </a:r>
          </a:p>
          <a:p>
            <a:r>
              <a:rPr lang="pl-PL" sz="2000" dirty="0" smtClean="0">
                <a:latin typeface="Arial Narrow" panose="020B0606020202030204" pitchFamily="34" charset="0"/>
              </a:rPr>
              <a:t>                                                                                                                            </a:t>
            </a:r>
            <a:r>
              <a:rPr lang="pl-PL" sz="1400" dirty="0" smtClean="0">
                <a:latin typeface="Arial Narrow" panose="020B0606020202030204" pitchFamily="34" charset="0"/>
              </a:rPr>
              <a:t>na lata 2014 – 2020,</a:t>
            </a:r>
          </a:p>
          <a:p>
            <a:pPr>
              <a:buFont typeface="Wingdings" pitchFamily="2" charset="2"/>
              <a:buChar char="§"/>
            </a:pPr>
            <a:endParaRPr lang="pl-PL" sz="2000" dirty="0">
              <a:latin typeface="Arial Narrow" panose="020B0606020202030204" pitchFamily="34" charset="0"/>
            </a:endParaRPr>
          </a:p>
          <a:p>
            <a:r>
              <a:rPr lang="pl-PL" sz="2000" dirty="0" smtClean="0">
                <a:latin typeface="Arial Narrow" panose="020B0606020202030204" pitchFamily="34" charset="0"/>
              </a:rPr>
              <a:t>5</a:t>
            </a:r>
            <a:r>
              <a:rPr lang="pl-PL" sz="2000" dirty="0">
                <a:latin typeface="Arial Narrow" panose="020B0606020202030204" pitchFamily="34" charset="0"/>
              </a:rPr>
              <a:t>. </a:t>
            </a:r>
            <a:r>
              <a:rPr lang="pl-PL" sz="2000" dirty="0" smtClean="0">
                <a:latin typeface="Arial Narrow" panose="020B0606020202030204" pitchFamily="34" charset="0"/>
              </a:rPr>
              <a:t>  Wojewódzki </a:t>
            </a:r>
            <a:r>
              <a:rPr lang="pl-PL" sz="2000" dirty="0">
                <a:latin typeface="Arial Narrow" panose="020B0606020202030204" pitchFamily="34" charset="0"/>
              </a:rPr>
              <a:t>Program na Rzecz Wyrównywania Szans Osób Niepełnosprawnych </a:t>
            </a:r>
            <a:r>
              <a:rPr lang="pl-PL" sz="2000" dirty="0" smtClean="0">
                <a:latin typeface="Arial Narrow" panose="020B0606020202030204" pitchFamily="34" charset="0"/>
              </a:rPr>
              <a:t/>
            </a:r>
            <a:br>
              <a:rPr lang="pl-PL" sz="2000" dirty="0" smtClean="0">
                <a:latin typeface="Arial Narrow" panose="020B0606020202030204" pitchFamily="34" charset="0"/>
              </a:rPr>
            </a:br>
            <a:r>
              <a:rPr lang="pl-PL" sz="2000" dirty="0">
                <a:latin typeface="Arial Narrow" panose="020B0606020202030204" pitchFamily="34" charset="0"/>
              </a:rPr>
              <a:t> </a:t>
            </a:r>
            <a:r>
              <a:rPr lang="pl-PL" sz="2000" dirty="0" smtClean="0">
                <a:latin typeface="Arial Narrow" panose="020B0606020202030204" pitchFamily="34" charset="0"/>
              </a:rPr>
              <a:t>     i </a:t>
            </a:r>
            <a:r>
              <a:rPr lang="pl-PL" sz="2000" dirty="0">
                <a:latin typeface="Arial Narrow" panose="020B0606020202030204" pitchFamily="34" charset="0"/>
              </a:rPr>
              <a:t>Przeciwdziałania Ich Wykluczeniu </a:t>
            </a:r>
            <a:r>
              <a:rPr lang="pl-PL" sz="2000" dirty="0" smtClean="0">
                <a:latin typeface="Arial Narrow" panose="020B0606020202030204" pitchFamily="34" charset="0"/>
              </a:rPr>
              <a:t>Społecznemu </a:t>
            </a:r>
            <a:r>
              <a:rPr lang="pl-PL" sz="1400" dirty="0" smtClean="0">
                <a:latin typeface="Arial Narrow" panose="020B0606020202030204" pitchFamily="34" charset="0"/>
              </a:rPr>
              <a:t>na lata 2008 – 2020,</a:t>
            </a:r>
          </a:p>
          <a:p>
            <a:endParaRPr lang="pl-PL" sz="1400" dirty="0" smtClean="0">
              <a:latin typeface="Arial Narrow" panose="020B0606020202030204" pitchFamily="34" charset="0"/>
            </a:endParaRPr>
          </a:p>
          <a:p>
            <a:r>
              <a:rPr lang="pl-PL" sz="2000" dirty="0" smtClean="0">
                <a:solidFill>
                  <a:prstClr val="black"/>
                </a:solidFill>
                <a:effectLst>
                  <a:innerShdw blurRad="76200" dist="25400" dir="13500000">
                    <a:prstClr val="black">
                      <a:alpha val="40000"/>
                    </a:prstClr>
                  </a:innerShdw>
                </a:effectLst>
                <a:latin typeface="Arial Narrow" panose="020B0606020202030204" pitchFamily="34" charset="0"/>
              </a:rPr>
              <a:t>6.   Wojewódzki Program Wspierania Rodziny i Systemu Pieczy Zastępczej </a:t>
            </a:r>
            <a:r>
              <a:rPr lang="pl-PL" sz="1400" dirty="0" smtClean="0">
                <a:latin typeface="Arial Narrow" panose="020B0606020202030204" pitchFamily="34" charset="0"/>
              </a:rPr>
              <a:t>na lata 2014 – 2020.</a:t>
            </a:r>
            <a:endParaRPr lang="de-DE" sz="1400" dirty="0">
              <a:solidFill>
                <a:prstClr val="black"/>
              </a:solidFill>
              <a:effectLst>
                <a:innerShdw blurRad="76200" dist="25400" dir="13500000">
                  <a:prstClr val="black">
                    <a:alpha val="40000"/>
                  </a:prstClr>
                </a:innerShdw>
              </a:effectLst>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a:t>
            </a:fld>
            <a:endParaRPr lang="de-DE" dirty="0"/>
          </a:p>
        </p:txBody>
      </p:sp>
      <p:pic>
        <p:nvPicPr>
          <p:cNvPr id="8" name="Obraz 7" descr="Logo ROPS.png"/>
          <p:cNvPicPr>
            <a:picLocks noChangeAspect="1"/>
          </p:cNvPicPr>
          <p:nvPr/>
        </p:nvPicPr>
        <p:blipFill>
          <a:blip r:embed="rId2" cstate="print"/>
          <a:stretch>
            <a:fillRect/>
          </a:stretch>
        </p:blipFill>
        <p:spPr>
          <a:xfrm>
            <a:off x="7343504" y="116278"/>
            <a:ext cx="1477439" cy="1477439"/>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Zasady wyboru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3477875"/>
          </a:xfrm>
          <a:prstGeom prst="rect">
            <a:avLst/>
          </a:prstGeom>
          <a:noFill/>
        </p:spPr>
        <p:txBody>
          <a:bodyPr wrap="square" rtlCol="0">
            <a:spAutoFit/>
          </a:bodyPr>
          <a:lstStyle/>
          <a:p>
            <a:pPr algn="just"/>
            <a:endParaRPr lang="pl-PL" sz="2000" dirty="0" smtClean="0">
              <a:latin typeface="Arial Narrow" panose="020B0606020202030204" pitchFamily="34" charset="0"/>
            </a:endParaRPr>
          </a:p>
          <a:p>
            <a:pPr algn="just"/>
            <a:r>
              <a:rPr lang="pl-PL" sz="2000" dirty="0" smtClean="0">
                <a:latin typeface="Arial Narrow" panose="020B0606020202030204" pitchFamily="34" charset="0"/>
              </a:rPr>
              <a:t>Dotacja </a:t>
            </a:r>
            <a:r>
              <a:rPr lang="pl-PL" sz="2000" dirty="0">
                <a:latin typeface="Arial Narrow" panose="020B0606020202030204" pitchFamily="34" charset="0"/>
              </a:rPr>
              <a:t>nie może być przyznana </a:t>
            </a:r>
            <a:r>
              <a:rPr lang="pl-PL" sz="2000" dirty="0" smtClean="0">
                <a:latin typeface="Arial Narrow" panose="020B0606020202030204" pitchFamily="34" charset="0"/>
              </a:rPr>
              <a:t>na zadanie, </a:t>
            </a:r>
            <a:r>
              <a:rPr lang="pl-PL" sz="2000" dirty="0">
                <a:latin typeface="Arial Narrow" panose="020B0606020202030204" pitchFamily="34" charset="0"/>
              </a:rPr>
              <a:t>które uzyska dofinansowanie ze środków </a:t>
            </a:r>
            <a:r>
              <a:rPr lang="pl-PL" sz="2000" dirty="0" smtClean="0">
                <a:latin typeface="Arial Narrow" panose="020B0606020202030204" pitchFamily="34" charset="0"/>
              </a:rPr>
              <a:t>finansowych będący </a:t>
            </a:r>
            <a:r>
              <a:rPr lang="pl-PL" sz="2000" dirty="0">
                <a:latin typeface="Arial Narrow" panose="020B0606020202030204" pitchFamily="34" charset="0"/>
              </a:rPr>
              <a:t>w dyspozycji innych komórek organizacyjnych Urzędu Marszałkowskiego Województwa Podkarpackiego.</a:t>
            </a:r>
          </a:p>
          <a:p>
            <a:pPr algn="just"/>
            <a:r>
              <a:rPr lang="pl-PL" sz="2000" dirty="0">
                <a:latin typeface="Arial Narrow" panose="020B0606020202030204" pitchFamily="34" charset="0"/>
              </a:rPr>
              <a:t> </a:t>
            </a:r>
            <a:endParaRPr lang="pl-PL" sz="2000" dirty="0" smtClean="0">
              <a:latin typeface="Arial Narrow" panose="020B0606020202030204" pitchFamily="34" charset="0"/>
            </a:endParaRPr>
          </a:p>
          <a:p>
            <a:pPr algn="just"/>
            <a:endParaRPr lang="pl-PL" sz="2000" dirty="0">
              <a:latin typeface="Arial Narrow" panose="020B0606020202030204" pitchFamily="34" charset="0"/>
            </a:endParaRPr>
          </a:p>
          <a:p>
            <a:pPr algn="just"/>
            <a:r>
              <a:rPr lang="pl-PL" sz="2000" dirty="0" smtClean="0">
                <a:latin typeface="Arial Narrow" panose="020B0606020202030204" pitchFamily="34" charset="0"/>
              </a:rPr>
              <a:t>Złożenie </a:t>
            </a:r>
            <a:r>
              <a:rPr lang="pl-PL" sz="2000" dirty="0">
                <a:latin typeface="Arial Narrow" panose="020B0606020202030204" pitchFamily="34" charset="0"/>
              </a:rPr>
              <a:t>oferty nie jest jednoznaczne z przyznaniem dotacji.</a:t>
            </a:r>
          </a:p>
          <a:p>
            <a:pPr algn="just"/>
            <a:r>
              <a:rPr lang="pl-PL" sz="2000" dirty="0">
                <a:latin typeface="Arial Narrow" panose="020B0606020202030204" pitchFamily="34" charset="0"/>
              </a:rPr>
              <a:t> </a:t>
            </a:r>
            <a:endParaRPr lang="pl-PL" sz="2000" dirty="0" smtClean="0">
              <a:latin typeface="Arial Narrow" panose="020B0606020202030204" pitchFamily="34" charset="0"/>
            </a:endParaRPr>
          </a:p>
          <a:p>
            <a:pPr algn="just"/>
            <a:endParaRPr lang="pl-PL" sz="2000" dirty="0">
              <a:latin typeface="Arial Narrow" panose="020B0606020202030204" pitchFamily="34" charset="0"/>
            </a:endParaRPr>
          </a:p>
          <a:p>
            <a:pPr algn="just"/>
            <a:r>
              <a:rPr lang="pl-PL" sz="2000" dirty="0" smtClean="0">
                <a:latin typeface="Arial Narrow" panose="020B0606020202030204" pitchFamily="34" charset="0"/>
              </a:rPr>
              <a:t>Kwota </a:t>
            </a:r>
            <a:r>
              <a:rPr lang="pl-PL" sz="2000" dirty="0">
                <a:latin typeface="Arial Narrow" panose="020B0606020202030204" pitchFamily="34" charset="0"/>
              </a:rPr>
              <a:t>przyznanej dotacji może być niższa od </a:t>
            </a:r>
            <a:r>
              <a:rPr lang="pl-PL" sz="2000" dirty="0" smtClean="0">
                <a:latin typeface="Arial Narrow" panose="020B0606020202030204" pitchFamily="34" charset="0"/>
              </a:rPr>
              <a:t>wnioskowanej </a:t>
            </a:r>
            <a:r>
              <a:rPr lang="pl-PL" sz="2000" dirty="0">
                <a:latin typeface="Arial Narrow" panose="020B0606020202030204" pitchFamily="34" charset="0"/>
              </a:rPr>
              <a:t>w ofercie.</a:t>
            </a:r>
          </a:p>
          <a:p>
            <a:pPr algn="just"/>
            <a:r>
              <a:rPr lang="pl-PL" sz="2000" dirty="0">
                <a:latin typeface="Arial Narrow" panose="020B0606020202030204" pitchFamily="34" charset="0"/>
              </a:rPr>
              <a:t> </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20</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1745654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Termin i warunki realizacji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3939540"/>
          </a:xfrm>
          <a:prstGeom prst="rect">
            <a:avLst/>
          </a:prstGeom>
          <a:noFill/>
        </p:spPr>
        <p:txBody>
          <a:bodyPr wrap="square" rtlCol="0">
            <a:spAutoFit/>
          </a:bodyPr>
          <a:lstStyle/>
          <a:p>
            <a:pPr marL="265113" indent="-265113" algn="just"/>
            <a:endParaRPr lang="pl-PL" sz="2000" dirty="0" smtClean="0">
              <a:latin typeface="Arial Narrow" panose="020B0606020202030204" pitchFamily="34" charset="0"/>
            </a:endParaRPr>
          </a:p>
          <a:p>
            <a:pPr marL="265113" indent="-265113" algn="just"/>
            <a:r>
              <a:rPr lang="pl-PL" sz="2000" dirty="0" smtClean="0">
                <a:latin typeface="Arial Narrow" panose="020B0606020202030204" pitchFamily="34" charset="0"/>
              </a:rPr>
              <a:t>1.	Zadanie </a:t>
            </a:r>
            <a:r>
              <a:rPr lang="pl-PL" sz="2000" dirty="0">
                <a:latin typeface="Arial Narrow" panose="020B0606020202030204" pitchFamily="34" charset="0"/>
              </a:rPr>
              <a:t>winno być wykonane w terminie </a:t>
            </a:r>
            <a:r>
              <a:rPr lang="pl-PL" sz="2000" b="1" dirty="0" smtClean="0">
                <a:latin typeface="Arial Narrow" panose="020B0606020202030204" pitchFamily="34" charset="0"/>
              </a:rPr>
              <a:t>określonym w umowie </a:t>
            </a:r>
            <a:r>
              <a:rPr lang="pl-PL" sz="2000" dirty="0" smtClean="0">
                <a:latin typeface="Arial Narrow" panose="020B0606020202030204" pitchFamily="34" charset="0"/>
              </a:rPr>
              <a:t>i</a:t>
            </a:r>
            <a:r>
              <a:rPr lang="pl-PL" sz="2000" dirty="0">
                <a:latin typeface="Arial Narrow" panose="020B0606020202030204" pitchFamily="34" charset="0"/>
              </a:rPr>
              <a:t> obejmować swym zakresem wyłącznie </a:t>
            </a:r>
            <a:r>
              <a:rPr lang="pl-PL" sz="2000" dirty="0" smtClean="0">
                <a:latin typeface="Arial Narrow" panose="020B0606020202030204" pitchFamily="34" charset="0"/>
              </a:rPr>
              <a:t>beneficjentów </a:t>
            </a:r>
            <a:r>
              <a:rPr lang="pl-PL" sz="2000" dirty="0">
                <a:latin typeface="Arial Narrow" panose="020B0606020202030204" pitchFamily="34" charset="0"/>
              </a:rPr>
              <a:t>z terenu Województwa Podkarpackiego</a:t>
            </a:r>
            <a:r>
              <a:rPr lang="pl-PL" sz="2000" dirty="0" smtClean="0">
                <a:latin typeface="Arial Narrow" panose="020B0606020202030204" pitchFamily="34" charset="0"/>
              </a:rPr>
              <a:t>.</a:t>
            </a:r>
          </a:p>
          <a:p>
            <a:pPr algn="just"/>
            <a:endParaRPr lang="pl-PL" sz="1000" dirty="0">
              <a:latin typeface="Arial Narrow" panose="020B0606020202030204" pitchFamily="34" charset="0"/>
            </a:endParaRPr>
          </a:p>
          <a:p>
            <a:pPr marL="273050" indent="-273050" algn="just"/>
            <a:r>
              <a:rPr lang="pl-PL" sz="2000" dirty="0" smtClean="0">
                <a:latin typeface="Arial Narrow" panose="020B0606020202030204" pitchFamily="34" charset="0"/>
              </a:rPr>
              <a:t>2.  Miejscem </a:t>
            </a:r>
            <a:r>
              <a:rPr lang="pl-PL" sz="2000" dirty="0">
                <a:latin typeface="Arial Narrow" panose="020B0606020202030204" pitchFamily="34" charset="0"/>
              </a:rPr>
              <a:t>realizacji zadania jest teren Województwa Podkarpackiego. </a:t>
            </a:r>
            <a:endParaRPr lang="pl-PL" sz="2000" dirty="0" smtClean="0">
              <a:latin typeface="Arial Narrow" panose="020B0606020202030204" pitchFamily="34" charset="0"/>
            </a:endParaRPr>
          </a:p>
          <a:p>
            <a:pPr marL="457200" indent="-457200" algn="just">
              <a:buAutoNum type="arabicPeriod" startAt="2"/>
            </a:pPr>
            <a:endParaRPr lang="pl-PL" sz="1000" dirty="0">
              <a:latin typeface="Arial Narrow" panose="020B0606020202030204" pitchFamily="34" charset="0"/>
            </a:endParaRPr>
          </a:p>
          <a:p>
            <a:pPr marL="265113" indent="-265113" algn="just"/>
            <a:r>
              <a:rPr lang="pl-PL" sz="2000" dirty="0">
                <a:latin typeface="Arial Narrow" panose="020B0606020202030204" pitchFamily="34" charset="0"/>
              </a:rPr>
              <a:t>3. </a:t>
            </a:r>
            <a:r>
              <a:rPr lang="pl-PL" sz="2000" dirty="0" smtClean="0">
                <a:latin typeface="Arial Narrow" panose="020B0606020202030204" pitchFamily="34" charset="0"/>
              </a:rPr>
              <a:t>Zadanie </a:t>
            </a:r>
            <a:r>
              <a:rPr lang="pl-PL" sz="2000" dirty="0">
                <a:latin typeface="Arial Narrow" panose="020B0606020202030204" pitchFamily="34" charset="0"/>
              </a:rPr>
              <a:t>powinno być </a:t>
            </a:r>
            <a:r>
              <a:rPr lang="pl-PL" sz="2000" dirty="0" smtClean="0">
                <a:latin typeface="Arial Narrow" panose="020B0606020202030204" pitchFamily="34" charset="0"/>
              </a:rPr>
              <a:t>zrealizowane </a:t>
            </a:r>
            <a:r>
              <a:rPr lang="pl-PL" sz="2000" dirty="0">
                <a:latin typeface="Arial Narrow" panose="020B0606020202030204" pitchFamily="34" charset="0"/>
              </a:rPr>
              <a:t>zgodnie z zawartą umową oraz z obowiązującymi standardami i przepisami, w zakresie opisanym w ofercie</a:t>
            </a:r>
            <a:r>
              <a:rPr lang="pl-PL" sz="2000" dirty="0" smtClean="0">
                <a:latin typeface="Arial Narrow" panose="020B0606020202030204" pitchFamily="34" charset="0"/>
              </a:rPr>
              <a:t>.</a:t>
            </a:r>
          </a:p>
          <a:p>
            <a:pPr algn="just"/>
            <a:endParaRPr lang="pl-PL" sz="1000" dirty="0" smtClean="0">
              <a:latin typeface="Arial Narrow" panose="020B0606020202030204" pitchFamily="34" charset="0"/>
            </a:endParaRPr>
          </a:p>
          <a:p>
            <a:pPr marL="265113" indent="-265113" algn="just"/>
            <a:r>
              <a:rPr lang="pl-PL" sz="2000" dirty="0" smtClean="0">
                <a:latin typeface="Arial Narrow" panose="020B0606020202030204" pitchFamily="34" charset="0"/>
              </a:rPr>
              <a:t>4. Uchybienia w dotychczas realizowanych zadaniach zleconych wpływają na ogólną ocenę oferty.</a:t>
            </a:r>
          </a:p>
          <a:p>
            <a:endParaRPr lang="pl-PL" sz="2000" dirty="0">
              <a:latin typeface="Arial Narrow" panose="020B0606020202030204" pitchFamily="34" charset="0"/>
            </a:endParaRPr>
          </a:p>
          <a:p>
            <a:pPr algn="just"/>
            <a:r>
              <a:rPr lang="pl-PL" sz="2000" b="1" dirty="0">
                <a:latin typeface="Arial Narrow" panose="020B0606020202030204" pitchFamily="34" charset="0"/>
              </a:rPr>
              <a:t> </a:t>
            </a:r>
            <a:endParaRPr lang="pl-PL" sz="2000" dirty="0">
              <a:latin typeface="Arial Narrow" panose="020B0606020202030204" pitchFamily="34" charset="0"/>
            </a:endParaRPr>
          </a:p>
          <a:p>
            <a:pPr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21</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5663762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Kryteria oceny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78931"/>
            <a:ext cx="8657439" cy="5439951"/>
          </a:xfrm>
          <a:prstGeom prst="rect">
            <a:avLst/>
          </a:prstGeom>
          <a:noFill/>
        </p:spPr>
        <p:txBody>
          <a:bodyPr wrap="square" rtlCol="0">
            <a:spAutoFit/>
          </a:bodyPr>
          <a:lstStyle/>
          <a:p>
            <a:pPr marL="342900" indent="-342900" algn="just">
              <a:buFont typeface="Wingdings" panose="05000000000000000000" pitchFamily="2" charset="2"/>
              <a:buChar char="§"/>
            </a:pPr>
            <a:r>
              <a:rPr lang="pl-PL" sz="2000" b="1" dirty="0" smtClean="0">
                <a:latin typeface="Arial Narrow" panose="020B0606020202030204" pitchFamily="34" charset="0"/>
              </a:rPr>
              <a:t>Ocena formalna oferty:</a:t>
            </a:r>
          </a:p>
          <a:p>
            <a:pPr algn="just"/>
            <a:endParaRPr lang="pl-PL" sz="1000" dirty="0">
              <a:latin typeface="Arial Narrow" panose="020B0606020202030204" pitchFamily="34" charset="0"/>
            </a:endParaRPr>
          </a:p>
          <a:p>
            <a:pPr marL="457200" indent="-457200">
              <a:buAutoNum type="arabicParenR"/>
            </a:pPr>
            <a:r>
              <a:rPr lang="pl-PL" sz="2000" dirty="0" smtClean="0">
                <a:latin typeface="Arial Narrow" panose="020B0606020202030204" pitchFamily="34" charset="0"/>
              </a:rPr>
              <a:t>Oceny </a:t>
            </a:r>
            <a:r>
              <a:rPr lang="pl-PL" sz="2000" dirty="0">
                <a:latin typeface="Arial Narrow" panose="020B0606020202030204" pitchFamily="34" charset="0"/>
              </a:rPr>
              <a:t>formalnej złożonych ofert dokonują pracownicy </a:t>
            </a:r>
            <a:r>
              <a:rPr lang="pl-PL" sz="2000" dirty="0" smtClean="0">
                <a:latin typeface="Arial Narrow" panose="020B0606020202030204" pitchFamily="34" charset="0"/>
              </a:rPr>
              <a:t>Oddziałów ROPS w Rzeszowie.</a:t>
            </a:r>
          </a:p>
          <a:p>
            <a:pPr marL="457200" indent="-457200">
              <a:buAutoNum type="arabicParenR"/>
            </a:pPr>
            <a:r>
              <a:rPr lang="pl-PL" sz="2000" dirty="0" smtClean="0">
                <a:latin typeface="Arial Narrow" panose="020B0606020202030204" pitchFamily="34" charset="0"/>
              </a:rPr>
              <a:t>Procedura oceny formalnej oferty dokonywana jest na bieżąco i rozpoczyna się niezwłocznie po wpłynięciu oferty na konkurs.</a:t>
            </a:r>
            <a:endParaRPr lang="pl-PL" sz="2000" dirty="0">
              <a:latin typeface="Arial Narrow" panose="020B0606020202030204" pitchFamily="34" charset="0"/>
            </a:endParaRPr>
          </a:p>
          <a:p>
            <a:pPr>
              <a:lnSpc>
                <a:spcPct val="150000"/>
              </a:lnSpc>
            </a:pPr>
            <a:r>
              <a:rPr lang="pl-PL" sz="2000" u="sng" dirty="0" smtClean="0">
                <a:latin typeface="Arial Narrow" panose="020B0606020202030204" pitchFamily="34" charset="0"/>
              </a:rPr>
              <a:t>Oferty</a:t>
            </a:r>
            <a:r>
              <a:rPr lang="pl-PL" sz="2000" u="sng" dirty="0">
                <a:latin typeface="Arial Narrow" panose="020B0606020202030204" pitchFamily="34" charset="0"/>
              </a:rPr>
              <a:t>:</a:t>
            </a:r>
          </a:p>
          <a:p>
            <a:pPr lvl="0">
              <a:lnSpc>
                <a:spcPct val="150000"/>
              </a:lnSpc>
            </a:pPr>
            <a:r>
              <a:rPr lang="pl-PL" sz="2000" dirty="0" smtClean="0">
                <a:solidFill>
                  <a:schemeClr val="tx2"/>
                </a:solidFill>
                <a:latin typeface="Arial Narrow" panose="020B0606020202030204" pitchFamily="34" charset="0"/>
              </a:rPr>
              <a:t>a) złożone </a:t>
            </a:r>
            <a:r>
              <a:rPr lang="pl-PL" sz="2000" dirty="0">
                <a:solidFill>
                  <a:schemeClr val="tx2"/>
                </a:solidFill>
                <a:latin typeface="Arial Narrow" panose="020B0606020202030204" pitchFamily="34" charset="0"/>
              </a:rPr>
              <a:t>na innych drukach niż </a:t>
            </a:r>
            <a:r>
              <a:rPr lang="pl-PL" sz="2000" dirty="0" smtClean="0">
                <a:solidFill>
                  <a:schemeClr val="tx2"/>
                </a:solidFill>
                <a:latin typeface="Arial Narrow" panose="020B0606020202030204" pitchFamily="34" charset="0"/>
              </a:rPr>
              <a:t>określone w Rozporządzeniu  </a:t>
            </a:r>
            <a:r>
              <a:rPr lang="pl-PL" sz="2000" dirty="0" err="1" smtClean="0">
                <a:solidFill>
                  <a:schemeClr val="tx2"/>
                </a:solidFill>
                <a:latin typeface="Arial Narrow" panose="020B0606020202030204" pitchFamily="34" charset="0"/>
              </a:rPr>
              <a:t>MPiPS</a:t>
            </a:r>
            <a:r>
              <a:rPr lang="pl-PL" sz="2000" dirty="0" smtClean="0">
                <a:solidFill>
                  <a:schemeClr val="tx2"/>
                </a:solidFill>
                <a:latin typeface="Arial Narrow" panose="020B0606020202030204" pitchFamily="34" charset="0"/>
              </a:rPr>
              <a:t>,</a:t>
            </a:r>
            <a:endParaRPr lang="pl-PL" sz="2000" dirty="0">
              <a:solidFill>
                <a:schemeClr val="tx2"/>
              </a:solidFill>
              <a:latin typeface="Arial Narrow" panose="020B0606020202030204" pitchFamily="34" charset="0"/>
            </a:endParaRPr>
          </a:p>
          <a:p>
            <a:pPr lvl="0">
              <a:lnSpc>
                <a:spcPct val="150000"/>
              </a:lnSpc>
            </a:pPr>
            <a:r>
              <a:rPr lang="pl-PL" sz="2000" dirty="0" smtClean="0">
                <a:solidFill>
                  <a:schemeClr val="tx2"/>
                </a:solidFill>
                <a:latin typeface="Arial Narrow" panose="020B0606020202030204" pitchFamily="34" charset="0"/>
              </a:rPr>
              <a:t>b) wypełnione </a:t>
            </a:r>
            <a:r>
              <a:rPr lang="pl-PL" sz="2000" dirty="0">
                <a:solidFill>
                  <a:schemeClr val="tx2"/>
                </a:solidFill>
                <a:latin typeface="Arial Narrow" panose="020B0606020202030204" pitchFamily="34" charset="0"/>
              </a:rPr>
              <a:t>nieczytelnie,</a:t>
            </a:r>
          </a:p>
          <a:p>
            <a:pPr lvl="0">
              <a:lnSpc>
                <a:spcPct val="150000"/>
              </a:lnSpc>
            </a:pPr>
            <a:r>
              <a:rPr lang="pl-PL" sz="2000" dirty="0" smtClean="0">
                <a:solidFill>
                  <a:schemeClr val="tx2"/>
                </a:solidFill>
                <a:latin typeface="Arial Narrow" panose="020B0606020202030204" pitchFamily="34" charset="0"/>
              </a:rPr>
              <a:t>c) złożone po terminie,</a:t>
            </a:r>
            <a:endParaRPr lang="pl-PL" sz="2000" dirty="0">
              <a:solidFill>
                <a:schemeClr val="tx2"/>
              </a:solidFill>
              <a:latin typeface="Arial Narrow" panose="020B0606020202030204" pitchFamily="34" charset="0"/>
            </a:endParaRPr>
          </a:p>
          <a:p>
            <a:pPr>
              <a:lnSpc>
                <a:spcPct val="150000"/>
              </a:lnSpc>
            </a:pPr>
            <a:r>
              <a:rPr lang="pl-PL" sz="2000" dirty="0" smtClean="0">
                <a:solidFill>
                  <a:schemeClr val="tx2"/>
                </a:solidFill>
                <a:latin typeface="Arial Narrow" panose="020B0606020202030204" pitchFamily="34" charset="0"/>
              </a:rPr>
              <a:t>d) złożone przez podmioty nieuprawnione, </a:t>
            </a:r>
          </a:p>
          <a:p>
            <a:pPr>
              <a:lnSpc>
                <a:spcPct val="150000"/>
              </a:lnSpc>
            </a:pPr>
            <a:endParaRPr lang="pl-PL" sz="500" dirty="0" smtClean="0">
              <a:solidFill>
                <a:schemeClr val="tx2"/>
              </a:solidFill>
              <a:latin typeface="Arial Narrow" panose="020B0606020202030204" pitchFamily="34" charset="0"/>
            </a:endParaRPr>
          </a:p>
          <a:p>
            <a:pPr marL="265113" indent="-265113">
              <a:tabLst>
                <a:tab pos="180975" algn="l"/>
              </a:tabLst>
            </a:pPr>
            <a:r>
              <a:rPr lang="pl-PL" sz="2000" dirty="0" smtClean="0">
                <a:solidFill>
                  <a:schemeClr val="tx2"/>
                </a:solidFill>
                <a:latin typeface="Arial Narrow" panose="020B0606020202030204" pitchFamily="34" charset="0"/>
              </a:rPr>
              <a:t>e) dotyczące działania, które nie jest objęte celami statutowymi organizacji składającej ofertę,</a:t>
            </a:r>
          </a:p>
          <a:p>
            <a:pPr lvl="0">
              <a:lnSpc>
                <a:spcPct val="150000"/>
              </a:lnSpc>
            </a:pPr>
            <a:endParaRPr lang="pl-PL" sz="2000" dirty="0" smtClean="0">
              <a:latin typeface="Arial Narrow" panose="020B0606020202030204" pitchFamily="34" charset="0"/>
            </a:endParaRPr>
          </a:p>
          <a:p>
            <a:pPr lvl="0">
              <a:lnSpc>
                <a:spcPct val="150000"/>
              </a:lnSpc>
            </a:pP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22</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24231680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Kryteria oceny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1913860"/>
            <a:ext cx="8657439" cy="5709255"/>
          </a:xfrm>
          <a:prstGeom prst="rect">
            <a:avLst/>
          </a:prstGeom>
          <a:noFill/>
        </p:spPr>
        <p:txBody>
          <a:bodyPr wrap="square" rtlCol="0">
            <a:spAutoFit/>
          </a:bodyPr>
          <a:lstStyle/>
          <a:p>
            <a:pPr marL="342900" indent="-342900" algn="just">
              <a:buFont typeface="Wingdings" panose="05000000000000000000" pitchFamily="2" charset="2"/>
              <a:buChar char="§"/>
            </a:pPr>
            <a:r>
              <a:rPr lang="pl-PL" sz="2000" b="1" dirty="0" smtClean="0">
                <a:latin typeface="Arial Narrow" panose="020B0606020202030204" pitchFamily="34" charset="0"/>
              </a:rPr>
              <a:t>Ocena formalna oferty:</a:t>
            </a:r>
            <a:endParaRPr lang="pl-PL" sz="2000" dirty="0" smtClean="0">
              <a:solidFill>
                <a:schemeClr val="accent6"/>
              </a:solidFill>
              <a:latin typeface="Arial Narrow" panose="020B0606020202030204" pitchFamily="34" charset="0"/>
            </a:endParaRPr>
          </a:p>
          <a:p>
            <a:pPr marL="273050" lvl="0" indent="-273050" algn="just"/>
            <a:endParaRPr lang="pl-PL" sz="500" dirty="0" smtClean="0">
              <a:solidFill>
                <a:schemeClr val="accent6"/>
              </a:solidFill>
              <a:latin typeface="Arial Narrow" panose="020B0606020202030204" pitchFamily="34" charset="0"/>
            </a:endParaRPr>
          </a:p>
          <a:p>
            <a:pPr lvl="0" algn="just"/>
            <a:r>
              <a:rPr lang="pl-PL" sz="2000" dirty="0" smtClean="0">
                <a:solidFill>
                  <a:schemeClr val="tx2"/>
                </a:solidFill>
                <a:latin typeface="Arial Narrow" panose="020B0606020202030204" pitchFamily="34" charset="0"/>
              </a:rPr>
              <a:t>f)  z nieprawidłowo sporządzoną kalkulacją kosztów (błędy rachunkowe),</a:t>
            </a:r>
          </a:p>
          <a:p>
            <a:pPr lvl="0" algn="just"/>
            <a:endParaRPr lang="pl-PL" sz="500" dirty="0">
              <a:solidFill>
                <a:schemeClr val="tx2"/>
              </a:solidFill>
              <a:latin typeface="Arial Narrow" panose="020B0606020202030204" pitchFamily="34" charset="0"/>
            </a:endParaRPr>
          </a:p>
          <a:p>
            <a:pPr lvl="0" algn="just"/>
            <a:r>
              <a:rPr lang="pl-PL" sz="2000" dirty="0" smtClean="0">
                <a:solidFill>
                  <a:schemeClr val="tx2"/>
                </a:solidFill>
                <a:latin typeface="Arial Narrow" panose="020B0606020202030204" pitchFamily="34" charset="0"/>
              </a:rPr>
              <a:t>g)  złożone przez jednego wnioskodawcę w liczbie większej niż wskazana w ogłoszeniu,</a:t>
            </a:r>
          </a:p>
          <a:p>
            <a:pPr lvl="0" algn="just"/>
            <a:endParaRPr lang="pl-PL" sz="500" dirty="0">
              <a:solidFill>
                <a:schemeClr val="tx2"/>
              </a:solidFill>
              <a:latin typeface="Arial Narrow" panose="020B0606020202030204" pitchFamily="34" charset="0"/>
            </a:endParaRPr>
          </a:p>
          <a:p>
            <a:pPr lvl="0" algn="just"/>
            <a:r>
              <a:rPr lang="pl-PL" sz="2000" dirty="0" smtClean="0">
                <a:solidFill>
                  <a:schemeClr val="tx2"/>
                </a:solidFill>
                <a:latin typeface="Arial Narrow" panose="020B0606020202030204" pitchFamily="34" charset="0"/>
              </a:rPr>
              <a:t>h)  przekraczające maksymalną kwotę dotacji wskazaną w ogłoszeniu,</a:t>
            </a:r>
          </a:p>
          <a:p>
            <a:pPr lvl="0" algn="just"/>
            <a:endParaRPr lang="pl-PL" sz="500" dirty="0">
              <a:solidFill>
                <a:schemeClr val="tx2"/>
              </a:solidFill>
              <a:latin typeface="Arial Narrow" panose="020B0606020202030204" pitchFamily="34" charset="0"/>
            </a:endParaRPr>
          </a:p>
          <a:p>
            <a:pPr marL="514350" lvl="0" indent="-514350" algn="just"/>
            <a:r>
              <a:rPr lang="pl-PL" sz="2000" dirty="0" smtClean="0">
                <a:solidFill>
                  <a:schemeClr val="tx2"/>
                </a:solidFill>
                <a:latin typeface="Arial Narrow" panose="020B0606020202030204" pitchFamily="34" charset="0"/>
              </a:rPr>
              <a:t>i)   których termin realizacji  wykracza poza ramy czasowe podane w ogłoszeniu,</a:t>
            </a:r>
          </a:p>
          <a:p>
            <a:pPr marL="514350" lvl="0" indent="-514350" algn="just"/>
            <a:endParaRPr lang="pl-PL" sz="500" dirty="0" smtClean="0">
              <a:solidFill>
                <a:schemeClr val="tx2"/>
              </a:solidFill>
              <a:latin typeface="Arial Narrow" panose="020B0606020202030204" pitchFamily="34" charset="0"/>
            </a:endParaRPr>
          </a:p>
          <a:p>
            <a:pPr marL="273050" lvl="0" indent="-273050" algn="just"/>
            <a:r>
              <a:rPr lang="pl-PL" sz="2000" dirty="0" smtClean="0">
                <a:solidFill>
                  <a:schemeClr val="tx2"/>
                </a:solidFill>
                <a:latin typeface="Arial Narrow" panose="020B0606020202030204" pitchFamily="34" charset="0"/>
              </a:rPr>
              <a:t>j)  nie dające możliwości zweryfikowania nazwy konkursu, którego dotyczą </a:t>
            </a:r>
          </a:p>
          <a:p>
            <a:pPr marL="273050" lvl="0" indent="-273050" algn="just"/>
            <a:r>
              <a:rPr lang="pl-PL" sz="2000" dirty="0" smtClean="0">
                <a:solidFill>
                  <a:schemeClr val="tx2"/>
                </a:solidFill>
                <a:latin typeface="Arial Narrow" panose="020B0606020202030204" pitchFamily="34" charset="0"/>
              </a:rPr>
              <a:t>    (weryfikacja na podstawie opisu na kopercie lub pierwszej strony oferty),</a:t>
            </a:r>
          </a:p>
          <a:p>
            <a:pPr marL="273050" lvl="0" indent="-273050" algn="just"/>
            <a:endParaRPr lang="pl-PL" sz="500" dirty="0" smtClean="0">
              <a:solidFill>
                <a:schemeClr val="tx2"/>
              </a:solidFill>
              <a:latin typeface="Arial Narrow" panose="020B0606020202030204" pitchFamily="34" charset="0"/>
            </a:endParaRPr>
          </a:p>
          <a:p>
            <a:pPr marL="273050" indent="-273050" algn="just">
              <a:buFontTx/>
              <a:buAutoNum type="alphaLcParenR" startAt="11"/>
            </a:pPr>
            <a:r>
              <a:rPr lang="pl-PL" sz="2000" dirty="0" smtClean="0">
                <a:solidFill>
                  <a:schemeClr val="tx2"/>
                </a:solidFill>
                <a:latin typeface="Arial Narrow" panose="020B0606020202030204" pitchFamily="34" charset="0"/>
              </a:rPr>
              <a:t>w których, w przewidywanych źródłach finansowania zadania ujęto pobieranie wpłat        i opłat od adresatów zadania, a oferent nie prowadzi odpłatnej działalności pożytku publicznego,</a:t>
            </a:r>
          </a:p>
          <a:p>
            <a:pPr marL="273050" lvl="0" indent="-273050" algn="just">
              <a:buFontTx/>
              <a:buAutoNum type="alphaLcParenR" startAt="11"/>
            </a:pPr>
            <a:r>
              <a:rPr lang="pl-PL" sz="2000" dirty="0" smtClean="0">
                <a:latin typeface="Arial Narrow" pitchFamily="34" charset="0"/>
              </a:rPr>
              <a:t>złożone bez podpisu żadnej z uprawnionych osób.</a:t>
            </a:r>
            <a:endParaRPr lang="pl-PL" sz="2000" dirty="0" smtClean="0">
              <a:solidFill>
                <a:schemeClr val="tx2"/>
              </a:solidFill>
              <a:latin typeface="Arial Narrow" panose="020B0606020202030204" pitchFamily="34" charset="0"/>
            </a:endParaRPr>
          </a:p>
          <a:p>
            <a:pPr marL="457200" indent="-457200" algn="just"/>
            <a:endParaRPr lang="pl-PL" sz="1500" b="1" dirty="0" smtClean="0">
              <a:solidFill>
                <a:schemeClr val="tx2"/>
              </a:solidFill>
              <a:latin typeface="Arial Narrow" panose="020B0606020202030204" pitchFamily="34" charset="0"/>
            </a:endParaRPr>
          </a:p>
          <a:p>
            <a:r>
              <a:rPr lang="pl-PL" sz="2000" b="1" dirty="0" smtClean="0">
                <a:solidFill>
                  <a:schemeClr val="tx2"/>
                </a:solidFill>
                <a:latin typeface="Arial Narrow" panose="020B0606020202030204" pitchFamily="34" charset="0"/>
              </a:rPr>
              <a:t>PODLEGAJĄ ODRZUCONIU BEZ MOŻLIWOŚCI ICH UZUPEŁNIENIA I NIE POLEGAJĄ DALSZEJ OCENIE MERYTORYCZNEJ. </a:t>
            </a:r>
            <a:endParaRPr lang="pl-PL" sz="2000" dirty="0" smtClean="0">
              <a:solidFill>
                <a:schemeClr val="tx2"/>
              </a:solidFill>
              <a:latin typeface="Arial Narrow" pitchFamily="34" charset="0"/>
            </a:endParaRPr>
          </a:p>
          <a:p>
            <a:pPr marL="457200" lvl="0" indent="-457200" algn="just"/>
            <a:endParaRPr lang="pl-PL" sz="2000" dirty="0" smtClean="0">
              <a:solidFill>
                <a:schemeClr val="accent6"/>
              </a:solidFill>
              <a:latin typeface="Arial Narrow" pitchFamily="34" charset="0"/>
            </a:endParaRPr>
          </a:p>
          <a:p>
            <a:pPr marL="457200" lvl="0" indent="-457200" algn="just"/>
            <a:endParaRPr lang="pl-PL" sz="2000" dirty="0" smtClean="0">
              <a:solidFill>
                <a:schemeClr val="accent6"/>
              </a:solidFill>
              <a:latin typeface="Arial Narrow" pitchFamily="34" charset="0"/>
            </a:endParaRPr>
          </a:p>
          <a:p>
            <a:pPr marL="457200" lvl="0" indent="-457200" algn="just"/>
            <a:endParaRPr lang="pl-PL" sz="2000" dirty="0">
              <a:solidFill>
                <a:schemeClr val="accent6"/>
              </a:solidFill>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23</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22845775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854998"/>
            <a:ext cx="6987498" cy="607369"/>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Kryteria oceny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1593718"/>
            <a:ext cx="8657439" cy="5632311"/>
          </a:xfrm>
          <a:prstGeom prst="rect">
            <a:avLst/>
          </a:prstGeom>
          <a:noFill/>
        </p:spPr>
        <p:txBody>
          <a:bodyPr wrap="square" rtlCol="0">
            <a:spAutoFit/>
          </a:bodyPr>
          <a:lstStyle/>
          <a:p>
            <a:pPr lvl="0" algn="just"/>
            <a:r>
              <a:rPr lang="pl-PL" sz="2000" b="1" dirty="0" smtClean="0">
                <a:solidFill>
                  <a:schemeClr val="accent6"/>
                </a:solidFill>
                <a:latin typeface="Arial Narrow" pitchFamily="34" charset="0"/>
              </a:rPr>
              <a:t>BRAKI FORMALNE PODLEGAJĄCE UZUPEŁNIENIU:</a:t>
            </a:r>
          </a:p>
          <a:p>
            <a:pPr lvl="0" algn="just"/>
            <a:endParaRPr lang="pl-PL" sz="500" b="1" dirty="0" smtClean="0">
              <a:solidFill>
                <a:schemeClr val="accent6"/>
              </a:solidFill>
              <a:latin typeface="Arial Narrow" pitchFamily="34" charset="0"/>
            </a:endParaRPr>
          </a:p>
          <a:p>
            <a:pPr lvl="0" algn="just"/>
            <a:endParaRPr lang="pl-PL" sz="500" b="1" dirty="0" smtClean="0">
              <a:solidFill>
                <a:schemeClr val="accent6"/>
              </a:solidFill>
              <a:latin typeface="Arial Narrow" pitchFamily="34" charset="0"/>
            </a:endParaRPr>
          </a:p>
          <a:p>
            <a:pPr marL="273050" lvl="0" indent="-273050" algn="just">
              <a:buFont typeface="Wingdings" pitchFamily="2" charset="2"/>
              <a:buChar char="§"/>
            </a:pPr>
            <a:r>
              <a:rPr lang="pl-PL" sz="2000" dirty="0" smtClean="0">
                <a:latin typeface="Arial Narrow" pitchFamily="34" charset="0"/>
              </a:rPr>
              <a:t>brak podpisów pod ofertą, w przypadku gdy nie została ona podpisana przez właściwą liczbę osób upoważnionych do składania oświadczeń woli w sprawach majątkowych      w imieniu Oferenta lub przez ustanowionego pełnomocnika, zgodnie z zapisami wynikającymi z dokumentu określającego osobowość prawną,</a:t>
            </a:r>
          </a:p>
          <a:p>
            <a:pPr marL="273050" lvl="0" indent="-273050" algn="just"/>
            <a:endParaRPr lang="pl-PL" sz="500" dirty="0" smtClean="0">
              <a:latin typeface="Arial Narrow" pitchFamily="34" charset="0"/>
            </a:endParaRPr>
          </a:p>
          <a:p>
            <a:pPr marL="273050" lvl="0" indent="-273050" algn="just">
              <a:buFont typeface="Wingdings" pitchFamily="2" charset="2"/>
              <a:buChar char="§"/>
            </a:pPr>
            <a:r>
              <a:rPr lang="pl-PL" sz="2000" dirty="0" smtClean="0">
                <a:latin typeface="Arial Narrow" pitchFamily="34" charset="0"/>
              </a:rPr>
              <a:t>brak dokumentu potwierdzającego upoważnienie (pełnomocnictwo) do działania </a:t>
            </a:r>
            <a:br>
              <a:rPr lang="pl-PL" sz="2000" dirty="0" smtClean="0">
                <a:latin typeface="Arial Narrow" pitchFamily="34" charset="0"/>
              </a:rPr>
            </a:br>
            <a:r>
              <a:rPr lang="pl-PL" sz="2000" dirty="0" smtClean="0">
                <a:latin typeface="Arial Narrow" pitchFamily="34" charset="0"/>
              </a:rPr>
              <a:t>w imieniu Oferenta, </a:t>
            </a:r>
          </a:p>
          <a:p>
            <a:pPr marL="273050" lvl="0" indent="-273050" algn="just"/>
            <a:endParaRPr lang="pl-PL" sz="500" dirty="0" smtClean="0">
              <a:latin typeface="Arial Narrow" pitchFamily="34" charset="0"/>
            </a:endParaRPr>
          </a:p>
          <a:p>
            <a:pPr marL="273050" lvl="0" indent="-273050" algn="just">
              <a:buFont typeface="Wingdings" pitchFamily="2" charset="2"/>
              <a:buChar char="§"/>
            </a:pPr>
            <a:r>
              <a:rPr lang="pl-PL" sz="2000" dirty="0" smtClean="0">
                <a:latin typeface="Arial Narrow" pitchFamily="34" charset="0"/>
              </a:rPr>
              <a:t>uzupełnienie prawidłowości złożonych oświadczeń w ofercie, </a:t>
            </a:r>
          </a:p>
          <a:p>
            <a:pPr marL="273050" lvl="0" indent="-273050" algn="just"/>
            <a:endParaRPr lang="pl-PL" sz="500" dirty="0" smtClean="0">
              <a:latin typeface="Arial Narrow" pitchFamily="34" charset="0"/>
            </a:endParaRPr>
          </a:p>
          <a:p>
            <a:pPr marL="273050" lvl="0" indent="-273050" algn="just">
              <a:buFont typeface="Wingdings" pitchFamily="2" charset="2"/>
              <a:buChar char="§"/>
            </a:pPr>
            <a:r>
              <a:rPr lang="pl-PL" sz="2000" dirty="0" smtClean="0">
                <a:latin typeface="Arial Narrow" pitchFamily="34" charset="0"/>
              </a:rPr>
              <a:t>uzupełnienie wymaganych załączników,</a:t>
            </a:r>
          </a:p>
          <a:p>
            <a:pPr marL="273050" lvl="0" indent="-273050" algn="just"/>
            <a:endParaRPr lang="pl-PL" sz="500" dirty="0" smtClean="0">
              <a:latin typeface="Arial Narrow" pitchFamily="34" charset="0"/>
            </a:endParaRPr>
          </a:p>
          <a:p>
            <a:pPr lvl="0" algn="just">
              <a:buFont typeface="Wingdings" pitchFamily="2" charset="2"/>
              <a:buChar char="§"/>
            </a:pPr>
            <a:r>
              <a:rPr lang="pl-PL" sz="2000" dirty="0" smtClean="0">
                <a:latin typeface="Arial Narrow" pitchFamily="34" charset="0"/>
              </a:rPr>
              <a:t>   brak złożenia podpisu pod załącznikami do oferty przez osoby uprawnione,</a:t>
            </a:r>
          </a:p>
          <a:p>
            <a:pPr lvl="0" algn="just"/>
            <a:endParaRPr lang="pl-PL" sz="500" dirty="0" smtClean="0">
              <a:latin typeface="Arial Narrow" pitchFamily="34" charset="0"/>
            </a:endParaRPr>
          </a:p>
          <a:p>
            <a:pPr lvl="0" algn="just">
              <a:buFont typeface="Wingdings" pitchFamily="2" charset="2"/>
              <a:buChar char="§"/>
            </a:pPr>
            <a:r>
              <a:rPr lang="pl-PL" sz="2000" dirty="0" smtClean="0">
                <a:latin typeface="Arial Narrow" pitchFamily="34" charset="0"/>
              </a:rPr>
              <a:t>   poświadczenia za zgodność z oryginałem złożonych dokumentów,</a:t>
            </a:r>
          </a:p>
          <a:p>
            <a:pPr lvl="0" algn="just"/>
            <a:endParaRPr lang="pl-PL" sz="500" dirty="0" smtClean="0">
              <a:latin typeface="Arial Narrow" pitchFamily="34" charset="0"/>
            </a:endParaRPr>
          </a:p>
          <a:p>
            <a:pPr marL="273050" lvl="0" indent="-273050" algn="just">
              <a:buFont typeface="Wingdings" pitchFamily="2" charset="2"/>
              <a:buChar char="§"/>
            </a:pPr>
            <a:r>
              <a:rPr lang="pl-PL" sz="2000" dirty="0" smtClean="0">
                <a:latin typeface="Arial Narrow" pitchFamily="34" charset="0"/>
              </a:rPr>
              <a:t> uzupełnienie określenia w tytule zadania: celu i działania jako zadania wybranego do realizacji.</a:t>
            </a:r>
          </a:p>
          <a:p>
            <a:pPr lvl="0" algn="just"/>
            <a:endParaRPr lang="pl-PL" sz="2000" b="1" dirty="0" smtClean="0">
              <a:solidFill>
                <a:schemeClr val="accent6"/>
              </a:solidFill>
              <a:latin typeface="Arial Narrow" pitchFamily="34" charset="0"/>
            </a:endParaRPr>
          </a:p>
          <a:p>
            <a:pPr lvl="0" algn="just"/>
            <a:r>
              <a:rPr lang="pl-PL" sz="2000" b="1" dirty="0" smtClean="0">
                <a:solidFill>
                  <a:schemeClr val="accent6"/>
                </a:solidFill>
                <a:latin typeface="Arial Narrow" pitchFamily="34" charset="0"/>
              </a:rPr>
              <a:t> </a:t>
            </a:r>
          </a:p>
          <a:p>
            <a:pPr lvl="0" algn="just"/>
            <a:endParaRPr lang="pl-PL" sz="2000" b="1" dirty="0" smtClean="0">
              <a:solidFill>
                <a:schemeClr val="accent6"/>
              </a:solidFill>
              <a:latin typeface="Arial Narrow"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24</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15636151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854998"/>
            <a:ext cx="6987498" cy="750342"/>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Kryteria oceny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1605340"/>
            <a:ext cx="8657439" cy="5247590"/>
          </a:xfrm>
          <a:prstGeom prst="rect">
            <a:avLst/>
          </a:prstGeom>
          <a:noFill/>
        </p:spPr>
        <p:txBody>
          <a:bodyPr wrap="square" rtlCol="0">
            <a:spAutoFit/>
          </a:bodyPr>
          <a:lstStyle/>
          <a:p>
            <a:pPr lvl="0" algn="just"/>
            <a:endParaRPr lang="pl-PL" sz="2000" b="1" dirty="0" smtClean="0">
              <a:solidFill>
                <a:schemeClr val="accent6"/>
              </a:solidFill>
              <a:latin typeface="Arial Narrow" pitchFamily="34" charset="0"/>
            </a:endParaRPr>
          </a:p>
          <a:p>
            <a:pPr lvl="0" algn="just"/>
            <a:r>
              <a:rPr lang="pl-PL" sz="2000" b="1" dirty="0" smtClean="0">
                <a:solidFill>
                  <a:schemeClr val="accent6"/>
                </a:solidFill>
                <a:latin typeface="Arial Narrow" pitchFamily="34" charset="0"/>
              </a:rPr>
              <a:t>Wykaz  wszystkich ofert, które wpłynęły w  odpowiedzi na ogłoszenie o otwartym konkursie wraz z informacją o wynikach oceny formalnej i możliwości uzupełnienia braków formalnych podlegać będzie zamieszczeniu na stronie internetowej          ROPS w Rzeszowie oraz na tablicy ogłoszeń ROPS w Rzeszowie.</a:t>
            </a:r>
          </a:p>
          <a:p>
            <a:pPr lvl="0" algn="just"/>
            <a:endParaRPr lang="pl-PL" sz="2000" b="1" dirty="0" smtClean="0">
              <a:solidFill>
                <a:schemeClr val="accent6"/>
              </a:solidFill>
              <a:latin typeface="Arial Narrow" pitchFamily="34" charset="0"/>
            </a:endParaRPr>
          </a:p>
          <a:p>
            <a:pPr lvl="0" algn="just"/>
            <a:endParaRPr lang="pl-PL" sz="500" b="1" dirty="0" smtClean="0">
              <a:solidFill>
                <a:schemeClr val="accent6"/>
              </a:solidFill>
              <a:latin typeface="Arial Narrow" pitchFamily="34" charset="0"/>
            </a:endParaRPr>
          </a:p>
          <a:p>
            <a:pPr lvl="0" algn="just"/>
            <a:r>
              <a:rPr lang="pl-PL" sz="2000" b="1" dirty="0" smtClean="0">
                <a:solidFill>
                  <a:schemeClr val="accent6"/>
                </a:solidFill>
                <a:latin typeface="Arial Narrow" pitchFamily="34" charset="0"/>
              </a:rPr>
              <a:t>Termin publikacji ww.  informacji podany zostanie w  ogłoszeniu konkursowym.</a:t>
            </a:r>
          </a:p>
          <a:p>
            <a:pPr lvl="0" algn="just"/>
            <a:endParaRPr lang="pl-PL" sz="2000" b="1" dirty="0" smtClean="0">
              <a:solidFill>
                <a:schemeClr val="accent6"/>
              </a:solidFill>
              <a:latin typeface="Arial Narrow" pitchFamily="34" charset="0"/>
            </a:endParaRPr>
          </a:p>
          <a:p>
            <a:pPr lvl="0" algn="just"/>
            <a:endParaRPr lang="pl-PL" sz="500" b="1" dirty="0" smtClean="0">
              <a:solidFill>
                <a:schemeClr val="accent6"/>
              </a:solidFill>
              <a:latin typeface="Arial Narrow" pitchFamily="34" charset="0"/>
            </a:endParaRPr>
          </a:p>
          <a:p>
            <a:pPr lvl="0" algn="just"/>
            <a:r>
              <a:rPr lang="pl-PL" sz="2000" b="1" dirty="0" smtClean="0">
                <a:solidFill>
                  <a:schemeClr val="accent6"/>
                </a:solidFill>
                <a:latin typeface="Arial Narrow" pitchFamily="34" charset="0"/>
              </a:rPr>
              <a:t>Braki formalne podlegające uzupełnieniu  można  będzie osobiście uzupełniać           w terminie  oraz  miejscu wskazanym w ogłoszeniu konkursowym.</a:t>
            </a:r>
          </a:p>
          <a:p>
            <a:pPr lvl="0" algn="just"/>
            <a:endParaRPr lang="pl-PL" sz="2000" b="1" dirty="0" smtClean="0">
              <a:solidFill>
                <a:schemeClr val="accent6"/>
              </a:solidFill>
              <a:latin typeface="Arial Narrow" pitchFamily="34" charset="0"/>
            </a:endParaRPr>
          </a:p>
          <a:p>
            <a:pPr lvl="0" algn="just"/>
            <a:endParaRPr lang="pl-PL" sz="500" b="1" dirty="0" smtClean="0">
              <a:solidFill>
                <a:schemeClr val="accent6"/>
              </a:solidFill>
              <a:latin typeface="Arial Narrow" pitchFamily="34" charset="0"/>
            </a:endParaRPr>
          </a:p>
          <a:p>
            <a:pPr lvl="0" algn="just"/>
            <a:r>
              <a:rPr lang="pl-PL" sz="2000" b="1" dirty="0" smtClean="0">
                <a:solidFill>
                  <a:schemeClr val="accent6"/>
                </a:solidFill>
                <a:latin typeface="Arial Narrow" pitchFamily="34" charset="0"/>
              </a:rPr>
              <a:t>W przypadku nieusunięcia braków formalnych w wyznaczonym terminie, oferta podlegać będzie odrzuceniu z przyczyn formalnych bez możliwości kolejnego jej uzupełnienia.</a:t>
            </a:r>
          </a:p>
          <a:p>
            <a:pPr lvl="0" algn="just"/>
            <a:r>
              <a:rPr lang="pl-PL" sz="2000" b="1" dirty="0" smtClean="0">
                <a:solidFill>
                  <a:schemeClr val="accent6"/>
                </a:solidFill>
                <a:latin typeface="Arial Narrow" pitchFamily="34" charset="0"/>
              </a:rPr>
              <a:t> </a:t>
            </a:r>
          </a:p>
          <a:p>
            <a:pPr lvl="0" algn="just"/>
            <a:endParaRPr lang="pl-PL" sz="2000" b="1" dirty="0" smtClean="0">
              <a:solidFill>
                <a:schemeClr val="accent6"/>
              </a:solidFill>
              <a:latin typeface="Arial Narrow"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25</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15636151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Kryteria oceny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20" y="2078931"/>
            <a:ext cx="8578024" cy="4247317"/>
          </a:xfrm>
          <a:prstGeom prst="rect">
            <a:avLst/>
          </a:prstGeom>
          <a:noFill/>
        </p:spPr>
        <p:txBody>
          <a:bodyPr wrap="square" rtlCol="0">
            <a:spAutoFit/>
          </a:bodyPr>
          <a:lstStyle/>
          <a:p>
            <a:pPr marL="342900" indent="-342900" algn="just">
              <a:buFont typeface="Wingdings" panose="05000000000000000000" pitchFamily="2" charset="2"/>
              <a:buChar char="§"/>
            </a:pPr>
            <a:r>
              <a:rPr lang="pl-PL" sz="2000" b="1" dirty="0" smtClean="0">
                <a:latin typeface="Arial Narrow" panose="020B0606020202030204" pitchFamily="34" charset="0"/>
              </a:rPr>
              <a:t>Ocena merytoryczna oferty:</a:t>
            </a:r>
          </a:p>
          <a:p>
            <a:pPr algn="just"/>
            <a:endParaRPr lang="pl-PL" sz="1000" dirty="0">
              <a:latin typeface="Arial Narrow" panose="020B0606020202030204" pitchFamily="34" charset="0"/>
            </a:endParaRPr>
          </a:p>
          <a:p>
            <a:pPr marL="273050" lvl="0" indent="-273050" algn="just"/>
            <a:r>
              <a:rPr lang="pl-PL" sz="2000" dirty="0" smtClean="0">
                <a:latin typeface="Arial Narrow" panose="020B0606020202030204" pitchFamily="34" charset="0"/>
              </a:rPr>
              <a:t>1)	Oceny </a:t>
            </a:r>
            <a:r>
              <a:rPr lang="pl-PL" sz="2000" dirty="0">
                <a:latin typeface="Arial Narrow" panose="020B0606020202030204" pitchFamily="34" charset="0"/>
              </a:rPr>
              <a:t>merytorycznej złożonych ofert dokonuje Komisja Konkursowa powołana przez Zarząd Województwa Podkarpackiego w oparciu o „Tryb powoływania i zasady działania Komisji Konkursowych” stanowiące część Programu Współpracy Województwa Podkarpackiego z organizacjami pozarządowymi i innymi podmiotami prowadzącymi działalność pożytku publicznego na rok </a:t>
            </a:r>
            <a:r>
              <a:rPr lang="pl-PL" sz="2000" dirty="0" smtClean="0">
                <a:latin typeface="Arial Narrow" panose="020B0606020202030204" pitchFamily="34" charset="0"/>
              </a:rPr>
              <a:t>2016 </a:t>
            </a:r>
          </a:p>
          <a:p>
            <a:pPr marL="273050" lvl="0" indent="-273050" algn="just"/>
            <a:r>
              <a:rPr lang="pl-PL" sz="2000" dirty="0" smtClean="0">
                <a:latin typeface="Arial Narrow" panose="020B0606020202030204" pitchFamily="34" charset="0"/>
              </a:rPr>
              <a:t>     </a:t>
            </a:r>
            <a:r>
              <a:rPr lang="pl-PL" sz="2000" i="1" dirty="0" smtClean="0">
                <a:latin typeface="Arial Narrow" panose="020B0606020202030204" pitchFamily="34" charset="0"/>
              </a:rPr>
              <a:t>/</a:t>
            </a:r>
            <a:r>
              <a:rPr lang="pl-PL" sz="2000" i="1" dirty="0">
                <a:latin typeface="Arial Narrow" panose="020B0606020202030204" pitchFamily="34" charset="0"/>
              </a:rPr>
              <a:t>Załącznik do Uchwały nr </a:t>
            </a:r>
            <a:r>
              <a:rPr lang="pl-PL" sz="2000" i="1" dirty="0" smtClean="0">
                <a:latin typeface="Arial Narrow" panose="020B0606020202030204" pitchFamily="34" charset="0"/>
              </a:rPr>
              <a:t>XVI/284/15 </a:t>
            </a:r>
            <a:r>
              <a:rPr lang="pl-PL" sz="2000" i="1" dirty="0">
                <a:latin typeface="Arial Narrow" panose="020B0606020202030204" pitchFamily="34" charset="0"/>
              </a:rPr>
              <a:t>Sejmiku Województwa </a:t>
            </a:r>
            <a:r>
              <a:rPr lang="pl-PL" sz="2000" i="1" dirty="0" smtClean="0">
                <a:latin typeface="Arial Narrow" panose="020B0606020202030204" pitchFamily="34" charset="0"/>
              </a:rPr>
              <a:t>Podkarpackiego                w Rzeszowie </a:t>
            </a:r>
            <a:r>
              <a:rPr lang="pl-PL" sz="2000" i="1" dirty="0">
                <a:latin typeface="Arial Narrow" panose="020B0606020202030204" pitchFamily="34" charset="0"/>
              </a:rPr>
              <a:t>z dnia </a:t>
            </a:r>
            <a:r>
              <a:rPr lang="pl-PL" sz="2000" i="1" dirty="0" smtClean="0">
                <a:latin typeface="Arial Narrow" panose="020B0606020202030204" pitchFamily="34" charset="0"/>
              </a:rPr>
              <a:t>30 </a:t>
            </a:r>
            <a:r>
              <a:rPr lang="pl-PL" sz="2000" i="1" dirty="0">
                <a:latin typeface="Arial Narrow" panose="020B0606020202030204" pitchFamily="34" charset="0"/>
              </a:rPr>
              <a:t>listopada </a:t>
            </a:r>
            <a:r>
              <a:rPr lang="pl-PL" sz="2000" i="1" dirty="0" smtClean="0">
                <a:latin typeface="Arial Narrow" panose="020B0606020202030204" pitchFamily="34" charset="0"/>
              </a:rPr>
              <a:t>2015 r./.</a:t>
            </a:r>
          </a:p>
          <a:p>
            <a:pPr lvl="0" algn="just"/>
            <a:endParaRPr lang="pl-PL" sz="2000" dirty="0">
              <a:latin typeface="Arial Narrow" panose="020B0606020202030204" pitchFamily="34" charset="0"/>
            </a:endParaRPr>
          </a:p>
          <a:p>
            <a:pPr marL="265113" lvl="0" indent="-265113" algn="just"/>
            <a:r>
              <a:rPr lang="pl-PL" sz="2000" dirty="0" smtClean="0">
                <a:latin typeface="Arial Narrow" panose="020B0606020202030204" pitchFamily="34" charset="0"/>
              </a:rPr>
              <a:t>2)	Komisja </a:t>
            </a:r>
            <a:r>
              <a:rPr lang="pl-PL" sz="2000" dirty="0">
                <a:latin typeface="Arial Narrow" panose="020B0606020202030204" pitchFamily="34" charset="0"/>
              </a:rPr>
              <a:t>ocenia jedynie oferty spełniające wymogi formalne</a:t>
            </a:r>
            <a:r>
              <a:rPr lang="pl-PL" sz="2000" dirty="0" smtClean="0">
                <a:latin typeface="Arial Narrow" panose="020B0606020202030204" pitchFamily="34" charset="0"/>
              </a:rPr>
              <a:t>.</a:t>
            </a:r>
          </a:p>
          <a:p>
            <a:pPr lvl="0" algn="just"/>
            <a:endParaRPr lang="pl-PL" sz="2000" dirty="0">
              <a:latin typeface="Arial Narrow" panose="020B0606020202030204" pitchFamily="34" charset="0"/>
            </a:endParaRPr>
          </a:p>
          <a:p>
            <a:pPr marL="265113" indent="-265113" algn="just"/>
            <a:r>
              <a:rPr lang="pl-PL" sz="2000" dirty="0" smtClean="0">
                <a:latin typeface="Arial Narrow" panose="020B0606020202030204" pitchFamily="34" charset="0"/>
              </a:rPr>
              <a:t>3)	Komisja </a:t>
            </a:r>
            <a:r>
              <a:rPr lang="pl-PL" sz="2000" dirty="0">
                <a:latin typeface="Arial Narrow" panose="020B0606020202030204" pitchFamily="34" charset="0"/>
              </a:rPr>
              <a:t>ocenia oferty pod względem merytorycznym zgodnie z kryteriami </a:t>
            </a:r>
            <a:r>
              <a:rPr lang="pl-PL" sz="2000" dirty="0" smtClean="0">
                <a:latin typeface="Arial Narrow" panose="020B0606020202030204" pitchFamily="34" charset="0"/>
              </a:rPr>
              <a:t>oceny określonymi w otwartym konkursie ofert.</a:t>
            </a: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26</a:t>
            </a:fld>
            <a:endParaRPr lang="de-DE" dirty="0"/>
          </a:p>
        </p:txBody>
      </p:sp>
      <p:pic>
        <p:nvPicPr>
          <p:cNvPr id="11" name="Obraz 10"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26369279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Kryteria oceny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78931"/>
            <a:ext cx="8657439" cy="3477875"/>
          </a:xfrm>
          <a:prstGeom prst="rect">
            <a:avLst/>
          </a:prstGeom>
          <a:noFill/>
        </p:spPr>
        <p:txBody>
          <a:bodyPr wrap="square" rtlCol="0">
            <a:spAutoFit/>
          </a:bodyPr>
          <a:lstStyle/>
          <a:p>
            <a:pPr marL="342900" indent="-342900" algn="just">
              <a:buFont typeface="Wingdings" panose="05000000000000000000" pitchFamily="2" charset="2"/>
              <a:buChar char="§"/>
            </a:pPr>
            <a:r>
              <a:rPr lang="pl-PL" sz="2000" b="1" dirty="0" smtClean="0">
                <a:latin typeface="Arial Narrow" panose="020B0606020202030204" pitchFamily="34" charset="0"/>
              </a:rPr>
              <a:t>Ocena merytoryczna oferty:</a:t>
            </a:r>
          </a:p>
          <a:p>
            <a:pPr algn="just"/>
            <a:endParaRPr lang="pl-PL" sz="1000" dirty="0">
              <a:latin typeface="Arial Narrow" panose="020B0606020202030204" pitchFamily="34" charset="0"/>
            </a:endParaRPr>
          </a:p>
          <a:p>
            <a:pPr marL="265113" lvl="0" indent="-265113" algn="just"/>
            <a:r>
              <a:rPr lang="pl-PL" sz="2000" dirty="0" smtClean="0">
                <a:latin typeface="Arial Narrow" panose="020B0606020202030204" pitchFamily="34" charset="0"/>
              </a:rPr>
              <a:t>4)  Oferty </a:t>
            </a:r>
            <a:r>
              <a:rPr lang="pl-PL" sz="2000" dirty="0">
                <a:latin typeface="Arial Narrow" panose="020B0606020202030204" pitchFamily="34" charset="0"/>
              </a:rPr>
              <a:t>ocenione przez Komisję Konkursową </a:t>
            </a:r>
            <a:r>
              <a:rPr lang="pl-PL" sz="2000" dirty="0" smtClean="0">
                <a:latin typeface="Arial Narrow" panose="020B0606020202030204" pitchFamily="34" charset="0"/>
              </a:rPr>
              <a:t> jako:</a:t>
            </a:r>
          </a:p>
          <a:p>
            <a:pPr lvl="0" algn="just"/>
            <a:endParaRPr lang="pl-PL" sz="2000" dirty="0">
              <a:latin typeface="Arial Narrow" panose="020B0606020202030204" pitchFamily="34" charset="0"/>
            </a:endParaRPr>
          </a:p>
          <a:p>
            <a:pPr marL="446088" indent="-180975" algn="just"/>
            <a:r>
              <a:rPr lang="pl-PL" sz="2000" dirty="0" smtClean="0">
                <a:latin typeface="Arial Narrow" panose="020B0606020202030204" pitchFamily="34" charset="0"/>
              </a:rPr>
              <a:t>- merytorycznie </a:t>
            </a:r>
            <a:r>
              <a:rPr lang="pl-PL" sz="2000" dirty="0">
                <a:latin typeface="Arial Narrow" panose="020B0606020202030204" pitchFamily="34" charset="0"/>
              </a:rPr>
              <a:t>niezgodne z celem konkursu lub zakładające realizację celów konkursu w minimalnym zakresie (liczba punktów z ogólnej oceny merytorycznej zadania określonej </a:t>
            </a:r>
            <a:r>
              <a:rPr lang="pl-PL" sz="2000" dirty="0" smtClean="0">
                <a:latin typeface="Arial Narrow" panose="020B0606020202030204" pitchFamily="34" charset="0"/>
              </a:rPr>
              <a:t>w </a:t>
            </a:r>
            <a:r>
              <a:rPr lang="pl-PL" sz="2000" dirty="0">
                <a:latin typeface="Arial Narrow" panose="020B0606020202030204" pitchFamily="34" charset="0"/>
              </a:rPr>
              <a:t>Kryteriach oceny </a:t>
            </a:r>
            <a:r>
              <a:rPr lang="pl-PL" sz="2000" dirty="0" smtClean="0">
                <a:latin typeface="Arial Narrow" panose="020B0606020202030204" pitchFamily="34" charset="0"/>
              </a:rPr>
              <a:t>merytorycznej </a:t>
            </a:r>
            <a:r>
              <a:rPr lang="pl-PL" sz="2000" dirty="0">
                <a:latin typeface="Arial Narrow" panose="020B0606020202030204" pitchFamily="34" charset="0"/>
              </a:rPr>
              <a:t>jest mniejsza niż 10 punktów) zostaną odrzucone </a:t>
            </a:r>
            <a:r>
              <a:rPr lang="pl-PL" sz="2000" dirty="0" smtClean="0">
                <a:latin typeface="Arial Narrow" panose="020B0606020202030204" pitchFamily="34" charset="0"/>
              </a:rPr>
              <a:t>i </a:t>
            </a:r>
            <a:r>
              <a:rPr lang="pl-PL" sz="2000" dirty="0">
                <a:latin typeface="Arial Narrow" panose="020B0606020202030204" pitchFamily="34" charset="0"/>
              </a:rPr>
              <a:t>nie podlegają dalszej </a:t>
            </a:r>
            <a:r>
              <a:rPr lang="pl-PL" sz="2000" dirty="0" smtClean="0">
                <a:latin typeface="Arial Narrow" panose="020B0606020202030204" pitchFamily="34" charset="0"/>
              </a:rPr>
              <a:t>ocenie, </a:t>
            </a:r>
          </a:p>
          <a:p>
            <a:pPr marL="342900" indent="-342900" algn="just"/>
            <a:endParaRPr lang="pl-PL" sz="1000" dirty="0">
              <a:latin typeface="Arial Narrow" panose="020B0606020202030204" pitchFamily="34" charset="0"/>
            </a:endParaRPr>
          </a:p>
          <a:p>
            <a:pPr indent="265113" algn="just"/>
            <a:r>
              <a:rPr lang="pl-PL" sz="2000" dirty="0" smtClean="0">
                <a:latin typeface="Arial Narrow" panose="020B0606020202030204" pitchFamily="34" charset="0"/>
              </a:rPr>
              <a:t>- niespójne, </a:t>
            </a:r>
            <a:r>
              <a:rPr lang="pl-PL" sz="2000" dirty="0" smtClean="0">
                <a:solidFill>
                  <a:srgbClr val="FF0000"/>
                </a:solidFill>
                <a:latin typeface="Arial Narrow" panose="020B0606020202030204" pitchFamily="34" charset="0"/>
              </a:rPr>
              <a:t> </a:t>
            </a:r>
            <a:r>
              <a:rPr lang="pl-PL" sz="2000" dirty="0">
                <a:latin typeface="Arial Narrow" panose="020B0606020202030204" pitchFamily="34" charset="0"/>
              </a:rPr>
              <a:t>zostaną ocenione na niższą liczbę punktów lub odrzucone. </a:t>
            </a:r>
            <a:endParaRPr lang="pl-PL" sz="2000" dirty="0" smtClean="0">
              <a:latin typeface="Arial Narrow" panose="020B0606020202030204" pitchFamily="34" charset="0"/>
            </a:endParaRPr>
          </a:p>
          <a:p>
            <a:pPr marL="342900" indent="-342900" algn="just">
              <a:buFontTx/>
              <a:buChar char="-"/>
            </a:pPr>
            <a:endParaRPr lang="pl-PL" sz="2000" dirty="0">
              <a:latin typeface="Arial Narrow" panose="020B0606020202030204" pitchFamily="34" charset="0"/>
            </a:endParaRPr>
          </a:p>
          <a:p>
            <a:pPr algn="just"/>
            <a:r>
              <a:rPr lang="pl-PL" sz="2000" b="1" dirty="0" smtClean="0">
                <a:latin typeface="Arial Narrow" panose="020B0606020202030204" pitchFamily="34" charset="0"/>
              </a:rPr>
              <a:t>Od </a:t>
            </a:r>
            <a:r>
              <a:rPr lang="pl-PL" sz="2000" b="1" dirty="0">
                <a:latin typeface="Arial Narrow" panose="020B0606020202030204" pitchFamily="34" charset="0"/>
              </a:rPr>
              <a:t>decyzji o odrzuceniu oferty nie przysługuje odwołanie.</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27</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25696068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Kryteria oceny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20" y="2078931"/>
            <a:ext cx="8578024" cy="3139321"/>
          </a:xfrm>
          <a:prstGeom prst="rect">
            <a:avLst/>
          </a:prstGeom>
          <a:noFill/>
        </p:spPr>
        <p:txBody>
          <a:bodyPr wrap="square" rtlCol="0">
            <a:spAutoFit/>
          </a:bodyPr>
          <a:lstStyle/>
          <a:p>
            <a:pPr marL="342900" indent="-342900" algn="just">
              <a:buFont typeface="Wingdings" panose="05000000000000000000" pitchFamily="2" charset="2"/>
              <a:buChar char="§"/>
            </a:pPr>
            <a:r>
              <a:rPr lang="pl-PL" sz="2000" b="1" dirty="0" smtClean="0">
                <a:latin typeface="Arial Narrow" panose="020B0606020202030204" pitchFamily="34" charset="0"/>
              </a:rPr>
              <a:t>Ocena merytoryczna oferty:</a:t>
            </a:r>
          </a:p>
          <a:p>
            <a:pPr algn="just"/>
            <a:endParaRPr lang="pl-PL" sz="1000" dirty="0">
              <a:latin typeface="Arial Narrow" panose="020B0606020202030204" pitchFamily="34" charset="0"/>
            </a:endParaRPr>
          </a:p>
          <a:p>
            <a:pPr lvl="0" algn="just"/>
            <a:r>
              <a:rPr lang="pl-PL" sz="2000" dirty="0" smtClean="0">
                <a:latin typeface="Arial Narrow" panose="020B0606020202030204" pitchFamily="34" charset="0"/>
              </a:rPr>
              <a:t>5) Komisja </a:t>
            </a:r>
            <a:r>
              <a:rPr lang="pl-PL" sz="2000" dirty="0">
                <a:latin typeface="Arial Narrow" panose="020B0606020202030204" pitchFamily="34" charset="0"/>
              </a:rPr>
              <a:t>oceniająca ofertę weryfikuje także budżet </a:t>
            </a:r>
            <a:r>
              <a:rPr lang="pl-PL" sz="2000" dirty="0" smtClean="0">
                <a:latin typeface="Arial Narrow" panose="020B0606020202030204" pitchFamily="34" charset="0"/>
              </a:rPr>
              <a:t>poprzez m.in.:</a:t>
            </a:r>
          </a:p>
          <a:p>
            <a:pPr lvl="0" algn="just"/>
            <a:endParaRPr lang="pl-PL" sz="800" dirty="0">
              <a:latin typeface="Arial Narrow" panose="020B0606020202030204" pitchFamily="34" charset="0"/>
            </a:endParaRPr>
          </a:p>
          <a:p>
            <a:pPr marL="446088" indent="-180975" algn="just"/>
            <a:r>
              <a:rPr lang="pl-PL" sz="2000" dirty="0">
                <a:latin typeface="Arial Narrow" panose="020B0606020202030204" pitchFamily="34" charset="0"/>
              </a:rPr>
              <a:t>-   wskazanie pozycji z kosztorysu objętych bądź też nie podlegających dofinansowaniu,</a:t>
            </a:r>
          </a:p>
          <a:p>
            <a:pPr marL="446088" indent="-180975" algn="just"/>
            <a:r>
              <a:rPr lang="pl-PL" sz="2000" dirty="0" smtClean="0">
                <a:latin typeface="Arial Narrow" panose="020B0606020202030204" pitchFamily="34" charset="0"/>
              </a:rPr>
              <a:t>- wskazanie </a:t>
            </a:r>
            <a:r>
              <a:rPr lang="pl-PL" sz="2000" dirty="0">
                <a:latin typeface="Arial Narrow" panose="020B0606020202030204" pitchFamily="34" charset="0"/>
              </a:rPr>
              <a:t>pozycji z kosztorysu, które otrzymają niższą niż wnioskowana kwota   dofinansowania wraz z określeniem tej kwoty</a:t>
            </a:r>
            <a:r>
              <a:rPr lang="pl-PL" sz="2000" dirty="0" smtClean="0">
                <a:latin typeface="Arial Narrow" panose="020B0606020202030204" pitchFamily="34" charset="0"/>
              </a:rPr>
              <a:t>.</a:t>
            </a:r>
          </a:p>
          <a:p>
            <a:pPr algn="just"/>
            <a:endParaRPr lang="pl-PL" sz="2000" dirty="0">
              <a:latin typeface="Arial Narrow" panose="020B0606020202030204" pitchFamily="34" charset="0"/>
            </a:endParaRPr>
          </a:p>
          <a:p>
            <a:pPr lvl="0" algn="just"/>
            <a:r>
              <a:rPr lang="pl-PL" sz="2000" dirty="0" smtClean="0">
                <a:latin typeface="Arial Narrow" panose="020B0606020202030204" pitchFamily="34" charset="0"/>
              </a:rPr>
              <a:t>6) Oferty </a:t>
            </a:r>
            <a:r>
              <a:rPr lang="pl-PL" sz="2000" dirty="0">
                <a:latin typeface="Arial Narrow" panose="020B0606020202030204" pitchFamily="34" charset="0"/>
              </a:rPr>
              <a:t>rekomendowane przez Komisję przedstawiane są Zarządowi </a:t>
            </a:r>
            <a:r>
              <a:rPr lang="pl-PL" sz="2000" dirty="0" smtClean="0">
                <a:latin typeface="Arial Narrow" panose="020B0606020202030204" pitchFamily="34" charset="0"/>
              </a:rPr>
              <a:t>Województwa </a:t>
            </a:r>
          </a:p>
          <a:p>
            <a:pPr marL="273050" lvl="0" algn="just"/>
            <a:r>
              <a:rPr lang="pl-PL" sz="2000" dirty="0" smtClean="0">
                <a:latin typeface="Arial Narrow" panose="020B0606020202030204" pitchFamily="34" charset="0"/>
              </a:rPr>
              <a:t>w </a:t>
            </a:r>
            <a:r>
              <a:rPr lang="pl-PL" sz="2000" dirty="0">
                <a:latin typeface="Arial Narrow" panose="020B0606020202030204" pitchFamily="34" charset="0"/>
              </a:rPr>
              <a:t>celu podjęcia uchwały w sprawie zlecenia zadań i przyznania na ich realizację określonych kwot dotacji</a:t>
            </a:r>
            <a:r>
              <a:rPr lang="pl-PL" sz="2000" dirty="0" smtClean="0">
                <a:latin typeface="Arial Narrow" panose="020B0606020202030204" pitchFamily="34" charset="0"/>
              </a:rPr>
              <a:t>.</a:t>
            </a: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28</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35906024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Zobowiązania oferentów</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20" y="1924493"/>
            <a:ext cx="8578024" cy="4849771"/>
          </a:xfrm>
          <a:prstGeom prst="rect">
            <a:avLst/>
          </a:prstGeom>
          <a:noFill/>
        </p:spPr>
        <p:txBody>
          <a:bodyPr wrap="square" rtlCol="0">
            <a:spAutoFit/>
          </a:bodyPr>
          <a:lstStyle/>
          <a:p>
            <a:pPr algn="just"/>
            <a:r>
              <a:rPr lang="pl-PL" sz="2000" b="1" dirty="0" smtClean="0">
                <a:latin typeface="Arial Narrow" panose="020B0606020202030204" pitchFamily="34" charset="0"/>
              </a:rPr>
              <a:t>Oferenci </a:t>
            </a:r>
            <a:r>
              <a:rPr lang="pl-PL" sz="2000" b="1" dirty="0">
                <a:latin typeface="Arial Narrow" panose="020B0606020202030204" pitchFamily="34" charset="0"/>
              </a:rPr>
              <a:t>przed podpisaniem umowy zobowiązani są do przedłożenia</a:t>
            </a:r>
            <a:r>
              <a:rPr lang="pl-PL" sz="2000" b="1" dirty="0" smtClean="0">
                <a:latin typeface="Arial Narrow" panose="020B0606020202030204" pitchFamily="34" charset="0"/>
              </a:rPr>
              <a:t>:</a:t>
            </a:r>
          </a:p>
          <a:p>
            <a:pPr algn="just"/>
            <a:endParaRPr lang="pl-PL" sz="1000" dirty="0">
              <a:latin typeface="Arial Narrow" panose="020B0606020202030204" pitchFamily="34" charset="0"/>
            </a:endParaRPr>
          </a:p>
          <a:p>
            <a:pPr marL="457200" indent="-276225" algn="just">
              <a:buAutoNum type="arabicParenR"/>
            </a:pPr>
            <a:r>
              <a:rPr lang="pl-PL" sz="2000" dirty="0" smtClean="0">
                <a:latin typeface="Arial Narrow" panose="020B0606020202030204" pitchFamily="34" charset="0"/>
              </a:rPr>
              <a:t>pisemnej </a:t>
            </a:r>
            <a:r>
              <a:rPr lang="pl-PL" sz="2000" dirty="0">
                <a:latin typeface="Arial Narrow" panose="020B0606020202030204" pitchFamily="34" charset="0"/>
              </a:rPr>
              <a:t>informacji o akceptacji kwoty dofinansowania</a:t>
            </a:r>
            <a:r>
              <a:rPr lang="pl-PL" sz="2000" dirty="0" smtClean="0">
                <a:latin typeface="Arial Narrow" panose="020B0606020202030204" pitchFamily="34" charset="0"/>
              </a:rPr>
              <a:t>,</a:t>
            </a:r>
          </a:p>
          <a:p>
            <a:pPr marL="457200" indent="-457200" algn="just">
              <a:buAutoNum type="arabicParenR"/>
            </a:pPr>
            <a:endParaRPr lang="pl-PL" sz="1000" dirty="0">
              <a:latin typeface="Arial Narrow" panose="020B0606020202030204" pitchFamily="34" charset="0"/>
            </a:endParaRPr>
          </a:p>
          <a:p>
            <a:pPr marL="457200" indent="-276225" algn="just">
              <a:buAutoNum type="arabicParenR" startAt="2"/>
            </a:pPr>
            <a:r>
              <a:rPr lang="pl-PL" sz="2000" dirty="0" smtClean="0">
                <a:latin typeface="Arial Narrow" panose="020B0606020202030204" pitchFamily="34" charset="0"/>
              </a:rPr>
              <a:t>zaktualizowanego </a:t>
            </a:r>
            <a:r>
              <a:rPr lang="pl-PL" sz="2000" dirty="0">
                <a:latin typeface="Arial Narrow" panose="020B0606020202030204" pitchFamily="34" charset="0"/>
              </a:rPr>
              <a:t>harmonogramu realizacji zadania (w przypadku takiej potrzeby</a:t>
            </a:r>
            <a:r>
              <a:rPr lang="pl-PL" sz="2000" dirty="0" smtClean="0">
                <a:latin typeface="Arial Narrow" panose="020B0606020202030204" pitchFamily="34" charset="0"/>
              </a:rPr>
              <a:t>),</a:t>
            </a:r>
          </a:p>
          <a:p>
            <a:pPr marL="457200" indent="-457200" algn="just">
              <a:buAutoNum type="arabicParenR" startAt="2"/>
            </a:pPr>
            <a:endParaRPr lang="pl-PL" sz="800" dirty="0">
              <a:latin typeface="Arial Narrow" panose="020B0606020202030204" pitchFamily="34" charset="0"/>
            </a:endParaRPr>
          </a:p>
          <a:p>
            <a:pPr marL="446088" algn="just"/>
            <a:r>
              <a:rPr lang="pl-PL" sz="2000" dirty="0">
                <a:latin typeface="Arial Narrow" panose="020B0606020202030204" pitchFamily="34" charset="0"/>
              </a:rPr>
              <a:t>W zaktualizowanym harmonogramie realizacji zadania należy podać </a:t>
            </a:r>
            <a:r>
              <a:rPr lang="pl-PL" sz="2000" u="sng" dirty="0">
                <a:latin typeface="Arial Narrow" panose="020B0606020202030204" pitchFamily="34" charset="0"/>
              </a:rPr>
              <a:t>dokładne</a:t>
            </a:r>
            <a:r>
              <a:rPr lang="pl-PL" sz="2000" dirty="0">
                <a:latin typeface="Arial Narrow" panose="020B0606020202030204" pitchFamily="34" charset="0"/>
              </a:rPr>
              <a:t> terminy rozpoczęcia i zakończenia poszczególnych działań (tj. dzień – miesiąc - rok, od – do, godzina od-do) oraz liczbowe określenie skali działań planowanych przy realizacji zadania publicznego (tzn. miar adekwatnych dla danego zadania publicznego, np. liczba świadczeń udzielanych tygodniowo, miesięcznie, liczba adresatów</a:t>
            </a:r>
            <a:r>
              <a:rPr lang="pl-PL" sz="2000" dirty="0" smtClean="0">
                <a:latin typeface="Arial Narrow" panose="020B0606020202030204" pitchFamily="34" charset="0"/>
              </a:rPr>
              <a:t>),</a:t>
            </a:r>
          </a:p>
          <a:p>
            <a:pPr algn="just"/>
            <a:endParaRPr lang="pl-PL" sz="1000" dirty="0">
              <a:latin typeface="Arial Narrow" panose="020B0606020202030204" pitchFamily="34" charset="0"/>
            </a:endParaRPr>
          </a:p>
          <a:p>
            <a:pPr marL="457200" indent="-276225" algn="just">
              <a:buAutoNum type="arabicParenR" startAt="3"/>
            </a:pPr>
            <a:r>
              <a:rPr lang="pl-PL" sz="2000" dirty="0" smtClean="0">
                <a:latin typeface="Arial Narrow" panose="020B0606020202030204" pitchFamily="34" charset="0"/>
              </a:rPr>
              <a:t>zaktualizowanego </a:t>
            </a:r>
            <a:r>
              <a:rPr lang="pl-PL" sz="2000" dirty="0">
                <a:latin typeface="Arial Narrow" panose="020B0606020202030204" pitchFamily="34" charset="0"/>
              </a:rPr>
              <a:t>kosztorysu realizacji zadania (w przypadku otrzymania dotacji niższej niż wnioskowana). </a:t>
            </a:r>
            <a:endParaRPr lang="pl-PL" sz="2000" dirty="0" smtClean="0">
              <a:latin typeface="Arial Narrow" panose="020B0606020202030204" pitchFamily="34" charset="0"/>
            </a:endParaRPr>
          </a:p>
          <a:p>
            <a:pPr marL="457200" indent="-457200" algn="just"/>
            <a:r>
              <a:rPr lang="pl-PL" sz="2000" b="1" dirty="0" smtClean="0">
                <a:latin typeface="Arial Narrow" panose="020B0606020202030204" pitchFamily="34" charset="0"/>
              </a:rPr>
              <a:t>        Zmiana </a:t>
            </a:r>
            <a:r>
              <a:rPr lang="pl-PL" sz="2000" b="1" dirty="0">
                <a:latin typeface="Arial Narrow" panose="020B0606020202030204" pitchFamily="34" charset="0"/>
              </a:rPr>
              <a:t>kosztorysu nie może wpływać na</a:t>
            </a:r>
            <a:r>
              <a:rPr lang="pl-PL" sz="2000" dirty="0">
                <a:latin typeface="Arial Narrow" panose="020B0606020202030204" pitchFamily="34" charset="0"/>
              </a:rPr>
              <a:t> </a:t>
            </a:r>
            <a:r>
              <a:rPr lang="pl-PL" sz="2000" b="1" dirty="0">
                <a:latin typeface="Arial Narrow" panose="020B0606020202030204" pitchFamily="34" charset="0"/>
              </a:rPr>
              <a:t>charakter zadania</a:t>
            </a:r>
            <a:r>
              <a:rPr lang="pl-PL" sz="2000" dirty="0">
                <a:latin typeface="Arial Narrow" panose="020B0606020202030204" pitchFamily="34" charset="0"/>
              </a:rPr>
              <a:t>. </a:t>
            </a:r>
            <a:endParaRPr lang="pl-PL" sz="2000" dirty="0" smtClean="0">
              <a:latin typeface="Arial Narrow" panose="020B0606020202030204" pitchFamily="34" charset="0"/>
            </a:endParaRPr>
          </a:p>
          <a:p>
            <a:pPr marL="457200" indent="-11113" algn="just"/>
            <a:r>
              <a:rPr lang="pl-PL" sz="2000" dirty="0" smtClean="0">
                <a:latin typeface="Arial Narrow" panose="020B0606020202030204" pitchFamily="34" charset="0"/>
              </a:rPr>
              <a:t>Nie </a:t>
            </a:r>
            <a:r>
              <a:rPr lang="pl-PL" sz="2000" dirty="0">
                <a:latin typeface="Arial Narrow" panose="020B0606020202030204" pitchFamily="34" charset="0"/>
              </a:rPr>
              <a:t>jest dopuszczalne wprowadzanie do zaktualizowanego kosztorysu innej kategorii kosztów niż wskazane w </a:t>
            </a:r>
            <a:r>
              <a:rPr lang="pl-PL" sz="2000" dirty="0" smtClean="0">
                <a:latin typeface="Arial Narrow" panose="020B0606020202030204" pitchFamily="34" charset="0"/>
              </a:rPr>
              <a:t>ofercie,</a:t>
            </a: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29</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27590404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Adresaci konkursów</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3785652"/>
          </a:xfrm>
          <a:prstGeom prst="rect">
            <a:avLst/>
          </a:prstGeom>
          <a:noFill/>
        </p:spPr>
        <p:txBody>
          <a:bodyPr wrap="square" rtlCol="0">
            <a:spAutoFit/>
          </a:bodyPr>
          <a:lstStyle/>
          <a:p>
            <a:pPr marL="273050" indent="-273050" algn="just"/>
            <a:r>
              <a:rPr lang="pl-PL" sz="2000" dirty="0" smtClean="0">
                <a:latin typeface="Arial Narrow" panose="020B0606020202030204" pitchFamily="34" charset="0"/>
              </a:rPr>
              <a:t>1. Organizacje </a:t>
            </a:r>
            <a:r>
              <a:rPr lang="pl-PL" sz="2000" dirty="0">
                <a:latin typeface="Arial Narrow" panose="020B0606020202030204" pitchFamily="34" charset="0"/>
              </a:rPr>
              <a:t>pozarządowe</a:t>
            </a:r>
            <a:r>
              <a:rPr lang="pl-PL" sz="2000" b="1" dirty="0">
                <a:latin typeface="Arial Narrow" panose="020B0606020202030204" pitchFamily="34" charset="0"/>
              </a:rPr>
              <a:t> </a:t>
            </a:r>
            <a:r>
              <a:rPr lang="pl-PL" sz="2000" dirty="0">
                <a:latin typeface="Arial Narrow" panose="020B0606020202030204" pitchFamily="34" charset="0"/>
              </a:rPr>
              <a:t>w rozumieniu ustawy z dnia 24 kwietnia 2003 r. o działalności pożytku publicznego i o wolontariacie (Dz. U. z 2014 </a:t>
            </a:r>
            <a:r>
              <a:rPr lang="pl-PL" sz="2000" dirty="0" smtClean="0">
                <a:latin typeface="Arial Narrow" panose="020B0606020202030204" pitchFamily="34" charset="0"/>
              </a:rPr>
              <a:t>r., </a:t>
            </a:r>
            <a:r>
              <a:rPr lang="pl-PL" sz="2000" dirty="0">
                <a:latin typeface="Arial Narrow" panose="020B0606020202030204" pitchFamily="34" charset="0"/>
              </a:rPr>
              <a:t>poz. </a:t>
            </a:r>
            <a:r>
              <a:rPr lang="pl-PL" sz="2000" dirty="0" smtClean="0">
                <a:latin typeface="Arial Narrow" panose="020B0606020202030204" pitchFamily="34" charset="0"/>
              </a:rPr>
              <a:t>1118 z późn. zm.), </a:t>
            </a:r>
          </a:p>
          <a:p>
            <a:pPr algn="just"/>
            <a:endParaRPr lang="pl-PL" sz="1000" dirty="0" smtClean="0">
              <a:latin typeface="Arial Narrow" panose="020B0606020202030204" pitchFamily="34" charset="0"/>
            </a:endParaRPr>
          </a:p>
          <a:p>
            <a:pPr marL="273050" indent="-273050" algn="just"/>
            <a:r>
              <a:rPr lang="pl-PL" sz="2000" dirty="0" smtClean="0">
                <a:latin typeface="Arial Narrow" panose="020B0606020202030204" pitchFamily="34" charset="0"/>
              </a:rPr>
              <a:t>2</a:t>
            </a:r>
            <a:r>
              <a:rPr lang="pl-PL" sz="2000" dirty="0">
                <a:latin typeface="Arial Narrow" panose="020B0606020202030204" pitchFamily="34" charset="0"/>
              </a:rPr>
              <a:t>. Osoby prawne i jednostki organizacyjne działające na podstawie przepisów o stosunku Państwa do Kościoła Katolickiego w Rzeczypospolitej Polskiej, o stosunku Państwa do innych kościołów i związków wyznaniowych oraz o gwarancjach wolności sumienia </a:t>
            </a:r>
            <a:r>
              <a:rPr lang="pl-PL" sz="2000" dirty="0" smtClean="0">
                <a:latin typeface="Arial Narrow" panose="020B0606020202030204" pitchFamily="34" charset="0"/>
              </a:rPr>
              <a:t>          i </a:t>
            </a:r>
            <a:r>
              <a:rPr lang="pl-PL" sz="2000" dirty="0">
                <a:latin typeface="Arial Narrow" panose="020B0606020202030204" pitchFamily="34" charset="0"/>
              </a:rPr>
              <a:t>wyznania, jeżeli ich cele statutowe obejmują prowadzenie działalności pożytku </a:t>
            </a:r>
            <a:r>
              <a:rPr lang="pl-PL" sz="2000" dirty="0" smtClean="0">
                <a:latin typeface="Arial Narrow" panose="020B0606020202030204" pitchFamily="34" charset="0"/>
              </a:rPr>
              <a:t>publicznego,</a:t>
            </a:r>
          </a:p>
          <a:p>
            <a:pPr algn="just"/>
            <a:endParaRPr lang="pl-PL" sz="1000" dirty="0" smtClean="0">
              <a:latin typeface="Arial Narrow" panose="020B0606020202030204" pitchFamily="34" charset="0"/>
            </a:endParaRPr>
          </a:p>
          <a:p>
            <a:pPr algn="just"/>
            <a:r>
              <a:rPr lang="pl-PL" sz="2000" dirty="0" smtClean="0">
                <a:latin typeface="Arial Narrow" panose="020B0606020202030204" pitchFamily="34" charset="0"/>
              </a:rPr>
              <a:t>3</a:t>
            </a:r>
            <a:r>
              <a:rPr lang="pl-PL" sz="2000" dirty="0">
                <a:latin typeface="Arial Narrow" panose="020B0606020202030204" pitchFamily="34" charset="0"/>
              </a:rPr>
              <a:t>. Stowarzyszenia jednostek samorządu </a:t>
            </a:r>
            <a:r>
              <a:rPr lang="pl-PL" sz="2000" dirty="0" smtClean="0">
                <a:latin typeface="Arial Narrow" panose="020B0606020202030204" pitchFamily="34" charset="0"/>
              </a:rPr>
              <a:t>terytorialnego,</a:t>
            </a:r>
          </a:p>
          <a:p>
            <a:pPr algn="just"/>
            <a:endParaRPr lang="pl-PL" sz="1000" dirty="0" smtClean="0">
              <a:latin typeface="Arial Narrow" panose="020B0606020202030204" pitchFamily="34" charset="0"/>
            </a:endParaRPr>
          </a:p>
          <a:p>
            <a:pPr algn="just"/>
            <a:r>
              <a:rPr lang="pl-PL" sz="2000" dirty="0" smtClean="0">
                <a:latin typeface="Arial Narrow" panose="020B0606020202030204" pitchFamily="34" charset="0"/>
              </a:rPr>
              <a:t>4. Spółdzielnie socjalne,</a:t>
            </a:r>
          </a:p>
          <a:p>
            <a:pPr algn="just"/>
            <a:endParaRPr lang="pl-PL" sz="1000" dirty="0">
              <a:latin typeface="Arial Narrow" panose="020B0606020202030204" pitchFamily="34" charset="0"/>
            </a:endParaRPr>
          </a:p>
          <a:p>
            <a:pPr algn="just"/>
            <a:endParaRPr lang="de-DE" sz="2000" dirty="0">
              <a:solidFill>
                <a:prstClr val="black"/>
              </a:solidFill>
              <a:effectLst>
                <a:innerShdw blurRad="76200" dist="25400" dir="13500000">
                  <a:prstClr val="black">
                    <a:alpha val="40000"/>
                  </a:prstClr>
                </a:innerShdw>
              </a:effectLst>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1288590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Zobowiązania oferentów</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20" y="2065283"/>
            <a:ext cx="8657438" cy="4093428"/>
          </a:xfrm>
          <a:prstGeom prst="rect">
            <a:avLst/>
          </a:prstGeom>
          <a:noFill/>
        </p:spPr>
        <p:txBody>
          <a:bodyPr wrap="square" rtlCol="0">
            <a:spAutoFit/>
          </a:bodyPr>
          <a:lstStyle/>
          <a:p>
            <a:pPr marL="273050" indent="-273050" algn="just"/>
            <a:endParaRPr lang="pl-PL" sz="2000" dirty="0" smtClean="0">
              <a:latin typeface="Arial Narrow" panose="020B0606020202030204" pitchFamily="34" charset="0"/>
            </a:endParaRPr>
          </a:p>
          <a:p>
            <a:pPr marL="273050" indent="-273050" algn="just"/>
            <a:endParaRPr lang="pl-PL" sz="2000" dirty="0" smtClean="0">
              <a:latin typeface="Arial Narrow" panose="020B0606020202030204" pitchFamily="34" charset="0"/>
            </a:endParaRPr>
          </a:p>
          <a:p>
            <a:pPr marL="273050" indent="-273050" algn="just"/>
            <a:r>
              <a:rPr lang="pl-PL" sz="2000" dirty="0" smtClean="0">
                <a:latin typeface="Arial Narrow" panose="020B0606020202030204" pitchFamily="34" charset="0"/>
              </a:rPr>
              <a:t>4) oświadczenia</a:t>
            </a:r>
            <a:r>
              <a:rPr lang="pl-PL" sz="2000" dirty="0">
                <a:latin typeface="Arial Narrow" panose="020B0606020202030204" pitchFamily="34" charset="0"/>
              </a:rPr>
              <a:t>, że dane podmiotu zawarte w stosownym rejestrze, są zgodne ze stanem prawnym i faktycznym na dzień podpisania umowy</a:t>
            </a:r>
            <a:r>
              <a:rPr lang="pl-PL" sz="2000" dirty="0" smtClean="0">
                <a:latin typeface="Arial Narrow" panose="020B0606020202030204" pitchFamily="34" charset="0"/>
              </a:rPr>
              <a:t>,</a:t>
            </a:r>
          </a:p>
          <a:p>
            <a:pPr algn="just"/>
            <a:endParaRPr lang="pl-PL" sz="2000" dirty="0">
              <a:latin typeface="Arial Narrow" panose="020B0606020202030204" pitchFamily="34" charset="0"/>
            </a:endParaRPr>
          </a:p>
          <a:p>
            <a:pPr marL="273050" indent="-273050" algn="just"/>
            <a:r>
              <a:rPr lang="pl-PL" sz="2000" dirty="0" smtClean="0">
                <a:latin typeface="Arial Narrow" panose="020B0606020202030204" pitchFamily="34" charset="0"/>
              </a:rPr>
              <a:t>5) wydruku </a:t>
            </a:r>
            <a:r>
              <a:rPr lang="pl-PL" sz="2000" dirty="0">
                <a:latin typeface="Arial Narrow" panose="020B0606020202030204" pitchFamily="34" charset="0"/>
              </a:rPr>
              <a:t>z systemu bankowego lub innego dokumentu potwierdzającego numer konta na który ma zostać przekazana </a:t>
            </a:r>
            <a:r>
              <a:rPr lang="pl-PL" sz="2000" dirty="0" smtClean="0">
                <a:latin typeface="Arial Narrow" panose="020B0606020202030204" pitchFamily="34" charset="0"/>
              </a:rPr>
              <a:t>dotacja.</a:t>
            </a:r>
          </a:p>
          <a:p>
            <a:endParaRPr lang="pl-PL" sz="2000" dirty="0" smtClean="0">
              <a:latin typeface="Arial Narrow" panose="020B0606020202030204" pitchFamily="34" charset="0"/>
            </a:endParaRPr>
          </a:p>
          <a:p>
            <a:endParaRPr lang="pl-PL" sz="2000" dirty="0">
              <a:latin typeface="Arial Narrow" panose="020B0606020202030204" pitchFamily="34" charset="0"/>
            </a:endParaRPr>
          </a:p>
          <a:p>
            <a:pPr algn="just"/>
            <a:r>
              <a:rPr lang="pl-PL" sz="2000" b="1" dirty="0" smtClean="0">
                <a:latin typeface="Arial Narrow" panose="020B0606020202030204" pitchFamily="34" charset="0"/>
              </a:rPr>
              <a:t>Nieprzedłożenie wyżej wymienionych dokumentów w</a:t>
            </a:r>
            <a:r>
              <a:rPr lang="pl-PL" sz="2000" b="1" dirty="0" smtClean="0">
                <a:solidFill>
                  <a:srgbClr val="FF0000"/>
                </a:solidFill>
                <a:latin typeface="Arial Narrow" panose="020B0606020202030204" pitchFamily="34" charset="0"/>
              </a:rPr>
              <a:t> </a:t>
            </a:r>
            <a:r>
              <a:rPr lang="pl-PL" sz="2000" b="1" dirty="0">
                <a:latin typeface="Arial Narrow" panose="020B0606020202030204" pitchFamily="34" charset="0"/>
              </a:rPr>
              <a:t>terminie określonym w </a:t>
            </a:r>
            <a:r>
              <a:rPr lang="pl-PL" sz="2000" b="1" dirty="0" smtClean="0">
                <a:latin typeface="Arial Narrow" panose="020B0606020202030204" pitchFamily="34" charset="0"/>
              </a:rPr>
              <a:t>piśmie informującym </a:t>
            </a:r>
            <a:r>
              <a:rPr lang="pl-PL" sz="2000" b="1" dirty="0">
                <a:latin typeface="Arial Narrow" panose="020B0606020202030204" pitchFamily="34" charset="0"/>
              </a:rPr>
              <a:t>o przyznaniu dotacji, Zarząd Województwa traktuje jako rezygnację z przyznanej dotacji.</a:t>
            </a:r>
          </a:p>
          <a:p>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30</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
        <p:nvSpPr>
          <p:cNvPr id="11" name="Prostokąt 10"/>
          <p:cNvSpPr/>
          <p:nvPr/>
        </p:nvSpPr>
        <p:spPr>
          <a:xfrm>
            <a:off x="243031" y="1781968"/>
            <a:ext cx="8577912" cy="553998"/>
          </a:xfrm>
          <a:prstGeom prst="rect">
            <a:avLst/>
          </a:prstGeom>
        </p:spPr>
        <p:txBody>
          <a:bodyPr wrap="square">
            <a:spAutoFit/>
          </a:bodyPr>
          <a:lstStyle/>
          <a:p>
            <a:pPr algn="just"/>
            <a:endParaRPr lang="pl-PL" sz="1000" b="1" dirty="0" smtClean="0">
              <a:latin typeface="Arial Narrow" panose="020B0606020202030204" pitchFamily="34" charset="0"/>
            </a:endParaRPr>
          </a:p>
          <a:p>
            <a:pPr algn="just"/>
            <a:r>
              <a:rPr lang="pl-PL" sz="2000" b="1" dirty="0" smtClean="0">
                <a:latin typeface="Arial Narrow" panose="020B0606020202030204" pitchFamily="34" charset="0"/>
              </a:rPr>
              <a:t>Oferenci przed podpisaniem umowy zobowiązani są do przedłożenia:</a:t>
            </a:r>
          </a:p>
        </p:txBody>
      </p:sp>
    </p:spTree>
    <p:extLst>
      <p:ext uri="{BB962C8B-B14F-4D97-AF65-F5344CB8AC3E}">
        <p14:creationId xmlns:p14="http://schemas.microsoft.com/office/powerpoint/2010/main" xmlns="" val="34888746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Zobowiązania oferentów</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1" y="2065283"/>
            <a:ext cx="8605588" cy="4708981"/>
          </a:xfrm>
          <a:prstGeom prst="rect">
            <a:avLst/>
          </a:prstGeom>
          <a:noFill/>
        </p:spPr>
        <p:txBody>
          <a:bodyPr wrap="square" rtlCol="0">
            <a:spAutoFit/>
          </a:bodyPr>
          <a:lstStyle/>
          <a:p>
            <a:pPr algn="just"/>
            <a:r>
              <a:rPr lang="pl-PL" sz="2000" dirty="0" smtClean="0">
                <a:latin typeface="Arial Narrow" panose="020B0606020202030204" pitchFamily="34" charset="0"/>
              </a:rPr>
              <a:t>Zarząd </a:t>
            </a:r>
            <a:r>
              <a:rPr lang="pl-PL" sz="2000" dirty="0">
                <a:latin typeface="Arial Narrow" panose="020B0606020202030204" pitchFamily="34" charset="0"/>
              </a:rPr>
              <a:t>Województwa może odmówić podpisania umowy z podmiotem wyłonionym </a:t>
            </a:r>
            <a:r>
              <a:rPr lang="pl-PL" sz="2000" dirty="0" smtClean="0">
                <a:latin typeface="Arial Narrow" panose="020B0606020202030204" pitchFamily="34" charset="0"/>
              </a:rPr>
              <a:t/>
            </a:r>
            <a:br>
              <a:rPr lang="pl-PL" sz="2000" dirty="0" smtClean="0">
                <a:latin typeface="Arial Narrow" panose="020B0606020202030204" pitchFamily="34" charset="0"/>
              </a:rPr>
            </a:br>
            <a:r>
              <a:rPr lang="pl-PL" sz="2000" dirty="0" smtClean="0">
                <a:latin typeface="Arial Narrow" panose="020B0606020202030204" pitchFamily="34" charset="0"/>
              </a:rPr>
              <a:t>w </a:t>
            </a:r>
            <a:r>
              <a:rPr lang="pl-PL" sz="2000" dirty="0">
                <a:latin typeface="Arial Narrow" panose="020B0606020202030204" pitchFamily="34" charset="0"/>
              </a:rPr>
              <a:t>konkursie w przypadku, gdy:</a:t>
            </a:r>
          </a:p>
          <a:p>
            <a:pPr algn="just"/>
            <a:r>
              <a:rPr lang="pl-PL" sz="2000" dirty="0">
                <a:latin typeface="Arial Narrow" panose="020B0606020202030204" pitchFamily="34" charset="0"/>
              </a:rPr>
              <a:t>1) </a:t>
            </a:r>
            <a:r>
              <a:rPr lang="pl-PL" sz="2000" dirty="0" smtClean="0">
                <a:latin typeface="Arial Narrow" panose="020B0606020202030204" pitchFamily="34" charset="0"/>
              </a:rPr>
              <a:t>  podmiot </a:t>
            </a:r>
            <a:r>
              <a:rPr lang="pl-PL" sz="2000" dirty="0">
                <a:latin typeface="Arial Narrow" panose="020B0606020202030204" pitchFamily="34" charset="0"/>
              </a:rPr>
              <a:t>utraci zdolność do czynności prawnych,</a:t>
            </a:r>
          </a:p>
          <a:p>
            <a:pPr marL="355600" indent="-355600" algn="just"/>
            <a:r>
              <a:rPr lang="pl-PL" sz="2000" dirty="0" smtClean="0">
                <a:latin typeface="Arial Narrow" panose="020B0606020202030204" pitchFamily="34" charset="0"/>
              </a:rPr>
              <a:t>2) zostaną </a:t>
            </a:r>
            <a:r>
              <a:rPr lang="pl-PL" sz="2000" dirty="0">
                <a:latin typeface="Arial Narrow" panose="020B0606020202030204" pitchFamily="34" charset="0"/>
              </a:rPr>
              <a:t>ujawnione nieznane wcześniej okoliczności podważające wiarygodność merytoryczną  lub finansową podmiotu,</a:t>
            </a:r>
          </a:p>
          <a:p>
            <a:pPr marL="355600" indent="-355600" algn="just"/>
            <a:r>
              <a:rPr lang="pl-PL" sz="2000" dirty="0">
                <a:latin typeface="Arial Narrow" panose="020B0606020202030204" pitchFamily="34" charset="0"/>
              </a:rPr>
              <a:t>3) </a:t>
            </a:r>
            <a:r>
              <a:rPr lang="pl-PL" sz="2000" dirty="0" smtClean="0">
                <a:latin typeface="Arial Narrow" panose="020B0606020202030204" pitchFamily="34" charset="0"/>
              </a:rPr>
              <a:t> zakres </a:t>
            </a:r>
            <a:r>
              <a:rPr lang="pl-PL" sz="2000" dirty="0">
                <a:latin typeface="Arial Narrow" panose="020B0606020202030204" pitchFamily="34" charset="0"/>
              </a:rPr>
              <a:t>merytoryczny lub finansowy realizacji zadania (po aktualizacji harmonogramu i kosztorysu) znacząco się różni od przedstawionego w </a:t>
            </a:r>
            <a:r>
              <a:rPr lang="pl-PL" sz="2000" dirty="0" smtClean="0">
                <a:latin typeface="Arial Narrow" panose="020B0606020202030204" pitchFamily="34" charset="0"/>
              </a:rPr>
              <a:t>ofercie.</a:t>
            </a:r>
          </a:p>
          <a:p>
            <a:pPr algn="just"/>
            <a:endParaRPr lang="pl-PL" sz="2000" dirty="0">
              <a:latin typeface="Arial Narrow" panose="020B0606020202030204" pitchFamily="34" charset="0"/>
            </a:endParaRPr>
          </a:p>
          <a:p>
            <a:pPr algn="just"/>
            <a:r>
              <a:rPr lang="pl-PL" sz="2000" dirty="0" smtClean="0">
                <a:latin typeface="Arial Narrow" panose="020B0606020202030204" pitchFamily="34" charset="0"/>
              </a:rPr>
              <a:t>W </a:t>
            </a:r>
            <a:r>
              <a:rPr lang="pl-PL" sz="2000" dirty="0">
                <a:latin typeface="Arial Narrow" panose="020B0606020202030204" pitchFamily="34" charset="0"/>
              </a:rPr>
              <a:t>przypadku przyznania dotacji niższej niż wnioskowana, podmiot musi zachować udział własny minimum 10% wartości zadania po korekcie. </a:t>
            </a:r>
            <a:endParaRPr lang="pl-PL" sz="2000" dirty="0" smtClean="0">
              <a:latin typeface="Arial Narrow" panose="020B0606020202030204" pitchFamily="34" charset="0"/>
            </a:endParaRPr>
          </a:p>
          <a:p>
            <a:pPr algn="just"/>
            <a:r>
              <a:rPr lang="pl-PL" sz="2000" dirty="0" smtClean="0">
                <a:latin typeface="Arial Narrow" panose="020B0606020202030204" pitchFamily="34" charset="0"/>
              </a:rPr>
              <a:t>W przypadku deklarowanego w </a:t>
            </a:r>
            <a:r>
              <a:rPr lang="pl-PL" sz="2000" dirty="0">
                <a:latin typeface="Arial Narrow" panose="020B0606020202030204" pitchFamily="34" charset="0"/>
              </a:rPr>
              <a:t>pierwotnej ofercie udziału własnego wyższego niż 10 % kosztów zadania, </a:t>
            </a:r>
            <a:r>
              <a:rPr lang="pl-PL" sz="2000" dirty="0" smtClean="0">
                <a:latin typeface="Arial Narrow" panose="020B0606020202030204" pitchFamily="34" charset="0"/>
              </a:rPr>
              <a:t>w </a:t>
            </a:r>
            <a:r>
              <a:rPr lang="pl-PL" sz="2000" dirty="0">
                <a:latin typeface="Arial Narrow" panose="020B0606020202030204" pitchFamily="34" charset="0"/>
              </a:rPr>
              <a:t>uaktualnionym kosztorysie zadania ten pierwotnie deklarowany procentowy udział środków własnych do kosztów zadania po korekcie musi być zachowany.</a:t>
            </a:r>
          </a:p>
          <a:p>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31</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31748172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78931"/>
            <a:ext cx="8526173" cy="4708981"/>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Zleceniobiorca zobowiązany jest do bieżącego informowania Zleceniodawcy w formie pisemnej o wszelkich zmianach dotyczących podmiotu wnioskującego </a:t>
            </a:r>
            <a:r>
              <a:rPr lang="pl-PL" sz="2000" dirty="0" smtClean="0">
                <a:latin typeface="Arial Narrow" panose="020B0606020202030204" pitchFamily="34" charset="0"/>
              </a:rPr>
              <a:t>(np.: zmiana </a:t>
            </a:r>
            <a:r>
              <a:rPr lang="pl-PL" sz="2000" dirty="0">
                <a:latin typeface="Arial Narrow" panose="020B0606020202030204" pitchFamily="34" charset="0"/>
              </a:rPr>
              <a:t>osób zarządzających, siedziby, numeru rachunku bankowego itp</a:t>
            </a:r>
            <a:r>
              <a:rPr lang="pl-PL" sz="2000" dirty="0" smtClean="0">
                <a:latin typeface="Arial Narrow" panose="020B0606020202030204" pitchFamily="34" charset="0"/>
              </a:rPr>
              <a:t>.).</a:t>
            </a:r>
          </a:p>
          <a:p>
            <a:pPr marL="342900" lvl="0" indent="-342900" algn="just">
              <a:buFont typeface="Wingdings" panose="05000000000000000000" pitchFamily="2" charset="2"/>
              <a:buChar char="§"/>
            </a:pPr>
            <a:endParaRPr lang="pl-PL" sz="2000" dirty="0">
              <a:latin typeface="Arial Narrow" panose="020B0606020202030204" pitchFamily="34" charset="0"/>
            </a:endParaRPr>
          </a:p>
          <a:p>
            <a:pPr marL="342900" lvl="0" indent="-342900" algn="just">
              <a:buFont typeface="Wingdings" panose="05000000000000000000" pitchFamily="2" charset="2"/>
              <a:buChar char="§"/>
            </a:pPr>
            <a:r>
              <a:rPr lang="pl-PL" sz="2000" dirty="0">
                <a:latin typeface="Arial Narrow" panose="020B0606020202030204" pitchFamily="34" charset="0"/>
              </a:rPr>
              <a:t>Podpisując umowę Zleceniobiorca zobowiązuje się do wykonania zadania, które zostało przyjęte do realizacji. </a:t>
            </a:r>
            <a:endParaRPr lang="pl-PL" sz="2000" dirty="0" smtClean="0">
              <a:latin typeface="Arial Narrow" panose="020B0606020202030204" pitchFamily="34" charset="0"/>
            </a:endParaRPr>
          </a:p>
          <a:p>
            <a:pPr marL="342900" lvl="0" indent="19050" algn="just"/>
            <a:r>
              <a:rPr lang="pl-PL" sz="2000" dirty="0" smtClean="0">
                <a:latin typeface="Arial Narrow" panose="020B0606020202030204" pitchFamily="34" charset="0"/>
              </a:rPr>
              <a:t>Oznacza </a:t>
            </a:r>
            <a:r>
              <a:rPr lang="pl-PL" sz="2000" dirty="0">
                <a:latin typeface="Arial Narrow" panose="020B0606020202030204" pitchFamily="34" charset="0"/>
              </a:rPr>
              <a:t>to, że </a:t>
            </a:r>
            <a:r>
              <a:rPr lang="pl-PL" sz="2000" b="1" dirty="0">
                <a:latin typeface="Arial Narrow" panose="020B0606020202030204" pitchFamily="34" charset="0"/>
              </a:rPr>
              <a:t>niedopuszczalne jest dokonywanie zmian rzeczowych oraz finansowych w kosztorysie zadania </a:t>
            </a:r>
            <a:r>
              <a:rPr lang="pl-PL" sz="2000" dirty="0">
                <a:latin typeface="Arial Narrow" panose="020B0606020202030204" pitchFamily="34" charset="0"/>
              </a:rPr>
              <a:t>bez </a:t>
            </a:r>
            <a:r>
              <a:rPr lang="pl-PL" sz="2000" dirty="0" smtClean="0">
                <a:latin typeface="Arial Narrow" panose="020B0606020202030204" pitchFamily="34" charset="0"/>
              </a:rPr>
              <a:t>uzgodnienia z </a:t>
            </a:r>
            <a:r>
              <a:rPr lang="pl-PL" sz="2000" dirty="0">
                <a:latin typeface="Arial Narrow" panose="020B0606020202030204" pitchFamily="34" charset="0"/>
              </a:rPr>
              <a:t>Regionalnym Ośrodkiem Polityki Społecznej w Rzeszowie. </a:t>
            </a:r>
            <a:endParaRPr lang="pl-PL" sz="2000" dirty="0" smtClean="0">
              <a:latin typeface="Arial Narrow" panose="020B0606020202030204" pitchFamily="34" charset="0"/>
            </a:endParaRPr>
          </a:p>
          <a:p>
            <a:pPr marL="342900" lvl="0" indent="-342900" algn="just"/>
            <a:r>
              <a:rPr lang="pl-PL" sz="2000" dirty="0" smtClean="0">
                <a:latin typeface="Arial Narrow" panose="020B0606020202030204" pitchFamily="34" charset="0"/>
              </a:rPr>
              <a:t>      Zmiany </a:t>
            </a:r>
            <a:r>
              <a:rPr lang="pl-PL" sz="2000" dirty="0">
                <a:latin typeface="Arial Narrow" panose="020B0606020202030204" pitchFamily="34" charset="0"/>
              </a:rPr>
              <a:t>zakresu również te niezależne od Wykonawcy – wymagają aneksu do umowy. </a:t>
            </a:r>
            <a:endParaRPr lang="pl-PL" sz="2000" dirty="0" smtClean="0">
              <a:latin typeface="Arial Narrow" panose="020B0606020202030204" pitchFamily="34" charset="0"/>
            </a:endParaRPr>
          </a:p>
          <a:p>
            <a:pPr marL="342900" lvl="0" indent="-342900" algn="just">
              <a:buFont typeface="Wingdings" panose="05000000000000000000" pitchFamily="2" charset="2"/>
              <a:buChar char="§"/>
            </a:pPr>
            <a:endParaRPr lang="pl-PL" sz="2000" dirty="0" smtClean="0">
              <a:latin typeface="Arial Narrow" panose="020B0606020202030204" pitchFamily="34" charset="0"/>
            </a:endParaRPr>
          </a:p>
          <a:p>
            <a:pPr marL="342900" lvl="0" indent="-342900" algn="just"/>
            <a:r>
              <a:rPr lang="pl-PL" sz="2000" dirty="0" smtClean="0">
                <a:latin typeface="Arial Narrow" panose="020B0606020202030204" pitchFamily="34" charset="0"/>
              </a:rPr>
              <a:t>      O</a:t>
            </a:r>
            <a:r>
              <a:rPr lang="pl-PL" sz="2000" dirty="0">
                <a:latin typeface="Arial Narrow" panose="020B0606020202030204" pitchFamily="34" charset="0"/>
              </a:rPr>
              <a:t> wszelkich zmianach </a:t>
            </a:r>
            <a:r>
              <a:rPr lang="pl-PL" sz="2000" dirty="0" smtClean="0">
                <a:latin typeface="Arial Narrow" panose="020B0606020202030204" pitchFamily="34" charset="0"/>
              </a:rPr>
              <a:t>w </a:t>
            </a:r>
            <a:r>
              <a:rPr lang="pl-PL" sz="2000" dirty="0">
                <a:latin typeface="Arial Narrow" panose="020B0606020202030204" pitchFamily="34" charset="0"/>
              </a:rPr>
              <a:t>zadaniu należy informować ROPS Rzeszów niezwłocznie, tak, aby możliwe było </a:t>
            </a:r>
            <a:r>
              <a:rPr lang="pl-PL" sz="2000" dirty="0" smtClean="0">
                <a:latin typeface="Arial Narrow" panose="020B0606020202030204" pitchFamily="34" charset="0"/>
              </a:rPr>
              <a:t> zawarcie </a:t>
            </a:r>
            <a:r>
              <a:rPr lang="pl-PL" sz="2000" dirty="0">
                <a:latin typeface="Arial Narrow" panose="020B0606020202030204" pitchFamily="34" charset="0"/>
              </a:rPr>
              <a:t>aneksu </a:t>
            </a:r>
            <a:r>
              <a:rPr lang="pl-PL" sz="2000" b="1" dirty="0">
                <a:latin typeface="Arial Narrow" panose="020B0606020202030204" pitchFamily="34" charset="0"/>
              </a:rPr>
              <a:t>przed zaistnieniem zmiany</a:t>
            </a:r>
            <a:r>
              <a:rPr lang="pl-PL" sz="2000" dirty="0">
                <a:latin typeface="Arial Narrow" panose="020B0606020202030204" pitchFamily="34" charset="0"/>
              </a:rPr>
              <a:t>.</a:t>
            </a:r>
          </a:p>
          <a:p>
            <a:pPr algn="just"/>
            <a:endParaRPr lang="pl-PL" sz="2000" dirty="0">
              <a:latin typeface="Arial Narrow" panose="020B0606020202030204" pitchFamily="34" charset="0"/>
            </a:endParaRPr>
          </a:p>
          <a:p>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32</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8233880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939540"/>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Zleceniobiorca zobowiązany jest do poinformowania Zleceniodawcy w formie pisemnej </a:t>
            </a:r>
            <a:br>
              <a:rPr lang="pl-PL" sz="2000" dirty="0">
                <a:latin typeface="Arial Narrow" panose="020B0606020202030204" pitchFamily="34" charset="0"/>
              </a:rPr>
            </a:br>
            <a:r>
              <a:rPr lang="pl-PL" sz="2000" dirty="0">
                <a:latin typeface="Arial Narrow" panose="020B0606020202030204" pitchFamily="34" charset="0"/>
              </a:rPr>
              <a:t>o wszystkich zmianach dotyczących </a:t>
            </a:r>
            <a:r>
              <a:rPr lang="pl-PL" sz="2000" u="sng" dirty="0">
                <a:latin typeface="Arial Narrow" panose="020B0606020202030204" pitchFamily="34" charset="0"/>
              </a:rPr>
              <a:t>harmonogramu</a:t>
            </a:r>
            <a:r>
              <a:rPr lang="pl-PL" sz="2000" dirty="0">
                <a:latin typeface="Arial Narrow" panose="020B0606020202030204" pitchFamily="34" charset="0"/>
              </a:rPr>
              <a:t> realizacji zadania. </a:t>
            </a:r>
            <a:endParaRPr lang="pl-PL" sz="2000" dirty="0" smtClean="0">
              <a:latin typeface="Arial Narrow" panose="020B0606020202030204" pitchFamily="34" charset="0"/>
            </a:endParaRPr>
          </a:p>
          <a:p>
            <a:pPr marL="342900" lvl="0" indent="12700" algn="just"/>
            <a:r>
              <a:rPr lang="pl-PL" sz="2000" dirty="0" smtClean="0">
                <a:latin typeface="Arial Narrow" panose="020B0606020202030204" pitchFamily="34" charset="0"/>
              </a:rPr>
              <a:t>Zmiana </a:t>
            </a:r>
            <a:r>
              <a:rPr lang="pl-PL" sz="2000" dirty="0">
                <a:latin typeface="Arial Narrow" panose="020B0606020202030204" pitchFamily="34" charset="0"/>
              </a:rPr>
              <a:t>wymaga przedłożenia aktualnego harmonogramu oraz pisemnej akceptacji ze strony </a:t>
            </a:r>
            <a:r>
              <a:rPr lang="pl-PL" sz="2000" dirty="0" smtClean="0">
                <a:latin typeface="Arial Narrow" panose="020B0606020202030204" pitchFamily="34" charset="0"/>
              </a:rPr>
              <a:t>Zleceniodawcy</a:t>
            </a:r>
            <a:r>
              <a:rPr lang="pl-PL" sz="2000" dirty="0">
                <a:latin typeface="Arial Narrow" panose="020B0606020202030204" pitchFamily="34" charset="0"/>
              </a:rPr>
              <a:t>.</a:t>
            </a:r>
          </a:p>
          <a:p>
            <a:pPr algn="just"/>
            <a:endParaRPr lang="pl-PL" sz="2000" dirty="0">
              <a:latin typeface="Arial Narrow" panose="020B0606020202030204" pitchFamily="34" charset="0"/>
            </a:endParaRPr>
          </a:p>
          <a:p>
            <a:pPr marL="342900" indent="-342900" algn="just">
              <a:buFont typeface="Wingdings" panose="05000000000000000000" pitchFamily="2" charset="2"/>
              <a:buChar char="§"/>
            </a:pPr>
            <a:r>
              <a:rPr lang="pl-PL" sz="2000" dirty="0">
                <a:latin typeface="Arial Narrow" panose="020B0606020202030204" pitchFamily="34" charset="0"/>
              </a:rPr>
              <a:t>Zleceniobiorca zobowiązany jest do poinformowania Zleceniodawcy w formie pisemnej </a:t>
            </a:r>
            <a:br>
              <a:rPr lang="pl-PL" sz="2000" dirty="0">
                <a:latin typeface="Arial Narrow" panose="020B0606020202030204" pitchFamily="34" charset="0"/>
              </a:rPr>
            </a:br>
            <a:r>
              <a:rPr lang="pl-PL" sz="2000" dirty="0">
                <a:latin typeface="Arial Narrow" panose="020B0606020202030204" pitchFamily="34" charset="0"/>
              </a:rPr>
              <a:t>o wszystkich zmianach dotyczących </a:t>
            </a:r>
            <a:r>
              <a:rPr lang="pl-PL" sz="2000" u="sng" dirty="0">
                <a:latin typeface="Arial Narrow" panose="020B0606020202030204" pitchFamily="34" charset="0"/>
              </a:rPr>
              <a:t>osób zaangażowanych w merytoryczne wykonanie </a:t>
            </a:r>
            <a:r>
              <a:rPr lang="pl-PL" sz="2000" u="sng" dirty="0" smtClean="0">
                <a:latin typeface="Arial Narrow" panose="020B0606020202030204" pitchFamily="34" charset="0"/>
              </a:rPr>
              <a:t>zadania </a:t>
            </a:r>
            <a:r>
              <a:rPr lang="pl-PL" sz="2000" dirty="0" smtClean="0">
                <a:latin typeface="Arial Narrow" panose="020B0606020202030204" pitchFamily="34" charset="0"/>
              </a:rPr>
              <a:t>przed dokonaniem zmiany.  </a:t>
            </a:r>
          </a:p>
          <a:p>
            <a:pPr marL="342900" indent="12700" algn="just"/>
            <a:endParaRPr lang="pl-PL" sz="500" dirty="0" smtClean="0">
              <a:latin typeface="Arial Narrow" panose="020B0606020202030204" pitchFamily="34" charset="0"/>
            </a:endParaRPr>
          </a:p>
          <a:p>
            <a:pPr marL="342900" indent="12700" algn="just"/>
            <a:r>
              <a:rPr lang="pl-PL" sz="2000" dirty="0" smtClean="0">
                <a:latin typeface="Arial Narrow" panose="020B0606020202030204" pitchFamily="34" charset="0"/>
              </a:rPr>
              <a:t>Zmiana </a:t>
            </a:r>
            <a:r>
              <a:rPr lang="pl-PL" sz="2000" dirty="0">
                <a:latin typeface="Arial Narrow" panose="020B0606020202030204" pitchFamily="34" charset="0"/>
              </a:rPr>
              <a:t>wymaga przedłożenia aktualnych CV oraz pisemnej akceptacji ze strony </a:t>
            </a:r>
            <a:r>
              <a:rPr lang="pl-PL" sz="2000" dirty="0" smtClean="0">
                <a:latin typeface="Arial Narrow" panose="020B0606020202030204" pitchFamily="34" charset="0"/>
              </a:rPr>
              <a:t>Zleceniodawcy</a:t>
            </a:r>
            <a:r>
              <a:rPr lang="pl-PL" sz="2000" dirty="0">
                <a:latin typeface="Arial Narrow" panose="020B0606020202030204" pitchFamily="34" charset="0"/>
              </a:rPr>
              <a:t>. </a:t>
            </a:r>
            <a:endParaRPr lang="pl-PL" sz="2000" dirty="0" smtClean="0">
              <a:latin typeface="Arial Narrow" panose="020B0606020202030204" pitchFamily="34" charset="0"/>
            </a:endParaRPr>
          </a:p>
          <a:p>
            <a:pPr marL="342900" indent="12700" algn="just"/>
            <a:endParaRPr lang="pl-PL" sz="500" dirty="0" smtClean="0">
              <a:latin typeface="Arial Narrow" panose="020B0606020202030204" pitchFamily="34" charset="0"/>
            </a:endParaRPr>
          </a:p>
          <a:p>
            <a:pPr marL="342900" indent="12700" algn="just"/>
            <a:r>
              <a:rPr lang="pl-PL" sz="2000" dirty="0" smtClean="0">
                <a:latin typeface="Arial Narrow" panose="020B0606020202030204" pitchFamily="34" charset="0"/>
              </a:rPr>
              <a:t>Kwalifikacje </a:t>
            </a:r>
            <a:r>
              <a:rPr lang="pl-PL" sz="2000" dirty="0">
                <a:latin typeface="Arial Narrow" panose="020B0606020202030204" pitchFamily="34" charset="0"/>
              </a:rPr>
              <a:t>nowego realizatora zadania nie mogą odbiegać od kwalifikacji </a:t>
            </a:r>
            <a:r>
              <a:rPr lang="pl-PL" sz="2000" dirty="0" smtClean="0">
                <a:latin typeface="Arial Narrow" panose="020B0606020202030204" pitchFamily="34" charset="0"/>
              </a:rPr>
              <a:t>osoby przedstawionej </a:t>
            </a:r>
            <a:r>
              <a:rPr lang="pl-PL" sz="2000" dirty="0">
                <a:latin typeface="Arial Narrow" panose="020B0606020202030204" pitchFamily="34" charset="0"/>
              </a:rPr>
              <a:t>w ofercie realizacji zadania </a:t>
            </a:r>
            <a:r>
              <a:rPr lang="pl-PL" sz="2000" dirty="0" smtClean="0">
                <a:latin typeface="Arial Narrow" panose="020B0606020202030204" pitchFamily="34" charset="0"/>
              </a:rPr>
              <a:t>publicznego.</a:t>
            </a: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33</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29787167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785652"/>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Wydatki poniesione </a:t>
            </a:r>
            <a:r>
              <a:rPr lang="pl-PL" sz="2000" dirty="0" smtClean="0">
                <a:latin typeface="Arial Narrow" panose="020B0606020202030204" pitchFamily="34" charset="0"/>
              </a:rPr>
              <a:t>przed </a:t>
            </a:r>
            <a:r>
              <a:rPr lang="pl-PL" sz="2000" dirty="0">
                <a:latin typeface="Arial Narrow" panose="020B0606020202030204" pitchFamily="34" charset="0"/>
              </a:rPr>
              <a:t>datą podpisania umowy i po terminie określonym w harmonogramie jako koniec realizacji zadania uznane zostaną za niekwalifikowane. Wydatki dotyczące składek </a:t>
            </a:r>
            <a:r>
              <a:rPr lang="pl-PL" sz="2000" dirty="0" smtClean="0">
                <a:latin typeface="Arial Narrow" panose="020B0606020202030204" pitchFamily="34" charset="0"/>
              </a:rPr>
              <a:t>na ubezpieczenie </a:t>
            </a:r>
            <a:r>
              <a:rPr lang="pl-PL" sz="2000" dirty="0">
                <a:latin typeface="Arial Narrow" panose="020B0606020202030204" pitchFamily="34" charset="0"/>
              </a:rPr>
              <a:t>społeczne, zdrowotne oraz zobowiązania wobec urzędu skarbowego winny być także uregulowane w terminie realizacji zadania określonego w umowie</a:t>
            </a:r>
            <a:r>
              <a:rPr lang="pl-PL" sz="2000" dirty="0" smtClean="0">
                <a:latin typeface="Arial Narrow" panose="020B0606020202030204" pitchFamily="34" charset="0"/>
              </a:rPr>
              <a:t>.</a:t>
            </a:r>
          </a:p>
          <a:p>
            <a:pPr lvl="0" algn="just"/>
            <a:endParaRPr lang="pl-PL" sz="2000" dirty="0" smtClean="0">
              <a:latin typeface="Arial Narrow" panose="020B0606020202030204" pitchFamily="34" charset="0"/>
            </a:endParaRPr>
          </a:p>
          <a:p>
            <a:pPr marL="627063" lvl="0" indent="-265113" algn="just"/>
            <a:r>
              <a:rPr lang="pl-PL" sz="2000" dirty="0" smtClean="0"/>
              <a:t>- </a:t>
            </a:r>
            <a:r>
              <a:rPr lang="pl-PL" sz="2000" dirty="0" smtClean="0">
                <a:latin typeface="Arial Narrow" panose="020B0606020202030204" pitchFamily="34" charset="0"/>
              </a:rPr>
              <a:t>Wszystkie faktury / rachunki </a:t>
            </a:r>
            <a:r>
              <a:rPr lang="pl-PL" sz="2000" dirty="0">
                <a:latin typeface="Arial Narrow" panose="020B0606020202030204" pitchFamily="34" charset="0"/>
              </a:rPr>
              <a:t>dotyczące realizowanego </a:t>
            </a:r>
            <a:r>
              <a:rPr lang="pl-PL" sz="2000" dirty="0" smtClean="0">
                <a:latin typeface="Arial Narrow" panose="020B0606020202030204" pitchFamily="34" charset="0"/>
              </a:rPr>
              <a:t>zadania </a:t>
            </a:r>
            <a:r>
              <a:rPr lang="pl-PL" sz="2000" dirty="0">
                <a:latin typeface="Arial Narrow" panose="020B0606020202030204" pitchFamily="34" charset="0"/>
              </a:rPr>
              <a:t>muszą być wystawione wyłącznie na danego </a:t>
            </a:r>
            <a:r>
              <a:rPr lang="pl-PL" sz="2000" dirty="0" smtClean="0">
                <a:latin typeface="Arial Narrow" panose="020B0606020202030204" pitchFamily="34" charset="0"/>
              </a:rPr>
              <a:t>Zleceniobiorcę.</a:t>
            </a:r>
            <a:endParaRPr lang="pl-PL" sz="2000" dirty="0">
              <a:latin typeface="Arial Narrow" panose="020B0606020202030204" pitchFamily="34" charset="0"/>
            </a:endParaRPr>
          </a:p>
          <a:p>
            <a:pPr marL="627063" indent="-265113" algn="just"/>
            <a:r>
              <a:rPr lang="pl-PL" sz="2000" dirty="0">
                <a:latin typeface="Arial Narrow" panose="020B0606020202030204" pitchFamily="34" charset="0"/>
              </a:rPr>
              <a:t>	</a:t>
            </a:r>
          </a:p>
          <a:p>
            <a:pPr marL="627063" lvl="0" indent="-265113" algn="just"/>
            <a:r>
              <a:rPr lang="pl-PL" sz="2000" dirty="0" smtClean="0">
                <a:latin typeface="Arial Narrow" panose="020B0606020202030204" pitchFamily="34" charset="0"/>
              </a:rPr>
              <a:t>- Udokumentowane </a:t>
            </a:r>
            <a:r>
              <a:rPr lang="pl-PL" sz="2000" dirty="0">
                <a:latin typeface="Arial Narrow" panose="020B0606020202030204" pitchFamily="34" charset="0"/>
              </a:rPr>
              <a:t>muszą być wszystkie wydatki – zarówno te ponoszone ze środków dotacji, jak i po stronie wkładu </a:t>
            </a:r>
            <a:r>
              <a:rPr lang="pl-PL" sz="2000" dirty="0" smtClean="0">
                <a:latin typeface="Arial Narrow" panose="020B0606020202030204" pitchFamily="34" charset="0"/>
              </a:rPr>
              <a:t>własnego.</a:t>
            </a:r>
            <a:endParaRPr lang="pl-PL" sz="2000" dirty="0">
              <a:latin typeface="Arial Narrow" panose="020B0606020202030204" pitchFamily="34" charset="0"/>
            </a:endParaRPr>
          </a:p>
          <a:p>
            <a:pPr algn="just"/>
            <a:r>
              <a:rPr lang="pl-PL" sz="2000" dirty="0">
                <a:latin typeface="Arial Narrow" panose="020B0606020202030204" pitchFamily="34" charset="0"/>
              </a:rPr>
              <a:t> </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34</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4121869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1924493"/>
            <a:ext cx="8526173" cy="4401205"/>
          </a:xfrm>
          <a:prstGeom prst="rect">
            <a:avLst/>
          </a:prstGeom>
          <a:noFill/>
        </p:spPr>
        <p:txBody>
          <a:bodyPr wrap="square" rtlCol="0">
            <a:spAutoFit/>
          </a:bodyPr>
          <a:lstStyle/>
          <a:p>
            <a:pPr marL="273050" indent="-273050" algn="just">
              <a:buFontTx/>
              <a:buChar char="-"/>
            </a:pPr>
            <a:r>
              <a:rPr lang="pl-PL" sz="2000" dirty="0" smtClean="0">
                <a:latin typeface="Arial Narrow" panose="020B0606020202030204" pitchFamily="34" charset="0"/>
              </a:rPr>
              <a:t>Konieczne </a:t>
            </a:r>
            <a:r>
              <a:rPr lang="pl-PL" sz="2000" dirty="0">
                <a:latin typeface="Arial Narrow" panose="020B0606020202030204" pitchFamily="34" charset="0"/>
              </a:rPr>
              <a:t>jest posiadanie dokumentów uregulowania (zapłacenia) należności określonych w </a:t>
            </a:r>
            <a:r>
              <a:rPr lang="pl-PL" sz="2000" dirty="0" smtClean="0">
                <a:latin typeface="Arial Narrow" panose="020B0606020202030204" pitchFamily="34" charset="0"/>
              </a:rPr>
              <a:t>fakturach. </a:t>
            </a:r>
          </a:p>
          <a:p>
            <a:pPr marL="273050" indent="-273050" algn="just"/>
            <a:endParaRPr lang="pl-PL" sz="2000" dirty="0" smtClean="0">
              <a:latin typeface="Arial Narrow" panose="020B0606020202030204" pitchFamily="34" charset="0"/>
            </a:endParaRPr>
          </a:p>
          <a:p>
            <a:pPr marL="177800" indent="-177800" algn="just">
              <a:buFontTx/>
              <a:buChar char="-"/>
            </a:pPr>
            <a:r>
              <a:rPr lang="pl-PL" sz="2000" dirty="0" smtClean="0">
                <a:latin typeface="Arial Narrow" panose="020B0606020202030204" pitchFamily="34" charset="0"/>
              </a:rPr>
              <a:t>  </a:t>
            </a:r>
            <a:r>
              <a:rPr lang="pl-PL" sz="2000" b="1" dirty="0" smtClean="0">
                <a:latin typeface="Arial Narrow" panose="020B0606020202030204" pitchFamily="34" charset="0"/>
              </a:rPr>
              <a:t>Płatności należy dokonywać bezgotówkowo.</a:t>
            </a:r>
          </a:p>
          <a:p>
            <a:pPr marL="177800" indent="3175" algn="just"/>
            <a:r>
              <a:rPr lang="pl-PL" sz="2000" dirty="0" smtClean="0">
                <a:latin typeface="Arial Narrow" panose="020B0606020202030204" pitchFamily="34" charset="0"/>
              </a:rPr>
              <a:t>  Dowodem uregulowania należności będzie wyciąg bankowy lub polecenie przelewu.</a:t>
            </a:r>
          </a:p>
          <a:p>
            <a:pPr marL="177800" indent="3175" algn="just"/>
            <a:endParaRPr lang="pl-PL" sz="1000" dirty="0" smtClean="0">
              <a:latin typeface="Arial Narrow" panose="020B0606020202030204" pitchFamily="34" charset="0"/>
            </a:endParaRPr>
          </a:p>
          <a:p>
            <a:pPr marL="177800" indent="3175" algn="just"/>
            <a:endParaRPr lang="pl-PL" sz="1000" dirty="0" smtClean="0">
              <a:latin typeface="Arial Narrow" panose="020B0606020202030204" pitchFamily="34" charset="0"/>
            </a:endParaRPr>
          </a:p>
          <a:p>
            <a:pPr marL="265113" indent="-265113" algn="just">
              <a:buFontTx/>
              <a:buChar char="-"/>
            </a:pPr>
            <a:r>
              <a:rPr lang="pl-PL" sz="2000" b="1" dirty="0" smtClean="0">
                <a:latin typeface="Arial Narrow" panose="020B0606020202030204" pitchFamily="34" charset="0"/>
              </a:rPr>
              <a:t>W uzasadnionych przypadkach dopuszcza się płatności gotówkowe.</a:t>
            </a:r>
          </a:p>
          <a:p>
            <a:pPr marL="265113" algn="just"/>
            <a:r>
              <a:rPr lang="pl-PL" sz="2000" dirty="0" smtClean="0">
                <a:latin typeface="Arial Narrow" panose="020B0606020202030204" pitchFamily="34" charset="0"/>
              </a:rPr>
              <a:t> Zobowiązania uznaje się za uregulowane gotówką, jeśli na fakturze widnieje zapis </a:t>
            </a:r>
            <a:r>
              <a:rPr lang="pl-PL" sz="2000" i="1" dirty="0" smtClean="0">
                <a:latin typeface="Arial Narrow" panose="020B0606020202030204" pitchFamily="34" charset="0"/>
              </a:rPr>
              <a:t>„zapłacono gotówką” </a:t>
            </a:r>
            <a:r>
              <a:rPr lang="pl-PL" sz="2000" dirty="0" smtClean="0">
                <a:latin typeface="Arial Narrow" panose="020B0606020202030204" pitchFamily="34" charset="0"/>
              </a:rPr>
              <a:t>lub </a:t>
            </a:r>
            <a:r>
              <a:rPr lang="pl-PL" sz="2000" i="1" dirty="0" smtClean="0">
                <a:latin typeface="Arial Narrow" panose="020B0606020202030204" pitchFamily="34" charset="0"/>
              </a:rPr>
              <a:t>„do zapłaty 0 zł.”.</a:t>
            </a:r>
          </a:p>
          <a:p>
            <a:pPr marL="265113" algn="just"/>
            <a:r>
              <a:rPr lang="pl-PL" sz="2000" dirty="0" smtClean="0">
                <a:latin typeface="Arial Narrow" panose="020B0606020202030204" pitchFamily="34" charset="0"/>
              </a:rPr>
              <a:t>Jeżeli z treści dokumentu nie wynika wyraźnie, że należność została uregulowana to powinna się na nim znaleźć adnotacja </a:t>
            </a:r>
            <a:r>
              <a:rPr lang="pl-PL" sz="2000" i="1" dirty="0" smtClean="0">
                <a:latin typeface="Arial Narrow" panose="020B0606020202030204" pitchFamily="34" charset="0"/>
              </a:rPr>
              <a:t>„zapłacono gotówką” </a:t>
            </a:r>
            <a:r>
              <a:rPr lang="pl-PL" sz="2000" dirty="0" smtClean="0">
                <a:latin typeface="Arial Narrow" panose="020B0606020202030204" pitchFamily="34" charset="0"/>
              </a:rPr>
              <a:t>wraz z datą i podpisem otrzymującego zapłatę.</a:t>
            </a:r>
          </a:p>
          <a:p>
            <a:pPr marL="273050" indent="-273050" algn="just"/>
            <a:endParaRPr lang="pl-PL" sz="2000" dirty="0" smtClean="0">
              <a:latin typeface="Arial Narrow" panose="020B0606020202030204" pitchFamily="34" charset="0"/>
            </a:endParaRPr>
          </a:p>
          <a:p>
            <a:pPr marL="273050" indent="-273050"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35</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28641389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3285460"/>
            <a:ext cx="8526173" cy="2554545"/>
          </a:xfrm>
          <a:prstGeom prst="rect">
            <a:avLst/>
          </a:prstGeom>
          <a:noFill/>
        </p:spPr>
        <p:txBody>
          <a:bodyPr wrap="square" rtlCol="0">
            <a:spAutoFit/>
          </a:bodyPr>
          <a:lstStyle/>
          <a:p>
            <a:pPr algn="just"/>
            <a:endParaRPr lang="pl-PL" sz="2000" dirty="0" smtClean="0">
              <a:latin typeface="Arial Narrow" panose="020B0606020202030204" pitchFamily="34" charset="0"/>
            </a:endParaRPr>
          </a:p>
          <a:p>
            <a:pPr algn="just"/>
            <a:endParaRPr lang="pl-PL" sz="1000" dirty="0" smtClean="0">
              <a:latin typeface="Arial Narrow" panose="020B0606020202030204" pitchFamily="34" charset="0"/>
            </a:endParaRPr>
          </a:p>
          <a:p>
            <a:pPr algn="just"/>
            <a:endParaRPr lang="pl-PL" sz="1000" dirty="0" smtClean="0">
              <a:latin typeface="Arial Narrow" panose="020B0606020202030204" pitchFamily="34" charset="0"/>
            </a:endParaRPr>
          </a:p>
          <a:p>
            <a:pPr algn="just"/>
            <a:endParaRPr lang="pl-PL" sz="1000" dirty="0" smtClean="0">
              <a:latin typeface="Arial Narrow" panose="020B0606020202030204" pitchFamily="34" charset="0"/>
            </a:endParaRPr>
          </a:p>
          <a:p>
            <a:pPr marL="265113" indent="-265113" algn="just"/>
            <a:r>
              <a:rPr lang="pl-PL" sz="2000" dirty="0" smtClean="0">
                <a:latin typeface="Arial Narrow" panose="020B0606020202030204" pitchFamily="34" charset="0"/>
              </a:rPr>
              <a:t>-</a:t>
            </a:r>
            <a:r>
              <a:rPr lang="pl-PL" sz="2000" b="1" dirty="0" smtClean="0">
                <a:latin typeface="Arial Narrow" panose="020B0606020202030204" pitchFamily="34" charset="0"/>
              </a:rPr>
              <a:t>  	Oryginały </a:t>
            </a:r>
            <a:r>
              <a:rPr lang="pl-PL" sz="2000" b="1" dirty="0">
                <a:latin typeface="Arial Narrow" panose="020B0606020202030204" pitchFamily="34" charset="0"/>
              </a:rPr>
              <a:t>dokumentów finansowych należy opisać zgodnie ze wzorem </a:t>
            </a:r>
            <a:r>
              <a:rPr lang="pl-PL" sz="2000" b="1" dirty="0" smtClean="0">
                <a:latin typeface="Arial Narrow" panose="020B0606020202030204" pitchFamily="34" charset="0"/>
              </a:rPr>
              <a:t>dostępnym na stronie internetowej ROPS w Rzeszowie. </a:t>
            </a:r>
            <a:endParaRPr lang="pl-PL" sz="2000" dirty="0" smtClean="0">
              <a:latin typeface="Arial Narrow" panose="020B0606020202030204" pitchFamily="34" charset="0"/>
            </a:endParaRPr>
          </a:p>
          <a:p>
            <a:pPr lvl="0" algn="just"/>
            <a:endParaRPr lang="pl-PL" sz="1000" dirty="0" smtClean="0"/>
          </a:p>
          <a:p>
            <a:pPr lvl="0" algn="just"/>
            <a:endParaRPr lang="pl-PL" sz="1000" dirty="0" smtClean="0"/>
          </a:p>
          <a:p>
            <a:pPr marL="265113" lvl="0" indent="-265113" algn="just">
              <a:buFontTx/>
              <a:buChar char="-"/>
            </a:pPr>
            <a:r>
              <a:rPr lang="pl-PL" sz="2000" dirty="0" smtClean="0">
                <a:latin typeface="Arial Narrow" panose="020B0606020202030204" pitchFamily="34" charset="0"/>
              </a:rPr>
              <a:t>Opis </a:t>
            </a:r>
            <a:r>
              <a:rPr lang="pl-PL" sz="2000" dirty="0">
                <a:latin typeface="Arial Narrow" panose="020B0606020202030204" pitchFamily="34" charset="0"/>
              </a:rPr>
              <a:t>powinien znajdować się na odwrocie dokumentu. </a:t>
            </a:r>
            <a:endParaRPr lang="pl-PL" sz="2000" dirty="0" smtClean="0">
              <a:latin typeface="Arial Narrow" panose="020B0606020202030204" pitchFamily="34" charset="0"/>
            </a:endParaRPr>
          </a:p>
          <a:p>
            <a:pPr marL="265113" lvl="0" indent="-87313" algn="just"/>
            <a:r>
              <a:rPr lang="pl-PL" sz="2000" dirty="0" smtClean="0">
                <a:latin typeface="Arial Narrow" panose="020B0606020202030204" pitchFamily="34" charset="0"/>
              </a:rPr>
              <a:t> </a:t>
            </a:r>
            <a:endParaRPr lang="pl-PL" sz="2000" dirty="0">
              <a:latin typeface="Arial Narrow" panose="020B0606020202030204" pitchFamily="34" charset="0"/>
            </a:endParaRPr>
          </a:p>
          <a:p>
            <a:pPr algn="just"/>
            <a:endParaRPr lang="pl-PL" sz="1000" dirty="0" smtClean="0"/>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36</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
        <p:nvSpPr>
          <p:cNvPr id="12" name="Prostokąt 11"/>
          <p:cNvSpPr/>
          <p:nvPr/>
        </p:nvSpPr>
        <p:spPr>
          <a:xfrm>
            <a:off x="294771" y="1913859"/>
            <a:ext cx="8381396" cy="1938992"/>
          </a:xfrm>
          <a:prstGeom prst="rect">
            <a:avLst/>
          </a:prstGeom>
        </p:spPr>
        <p:txBody>
          <a:bodyPr wrap="square">
            <a:spAutoFit/>
          </a:bodyPr>
          <a:lstStyle/>
          <a:p>
            <a:pPr marL="273050" indent="-273050" algn="just"/>
            <a:r>
              <a:rPr lang="pl-PL" dirty="0" smtClean="0"/>
              <a:t>-   </a:t>
            </a:r>
            <a:r>
              <a:rPr lang="pl-PL" sz="2000" dirty="0" smtClean="0">
                <a:latin typeface="Arial Narrow" panose="020B0606020202030204" pitchFamily="34" charset="0"/>
              </a:rPr>
              <a:t>Zleceniobiorca zobowiązany jest do prowadzenia wyodrębnionej ewidencji księgowej środków otrzymanych na realizację umowy. </a:t>
            </a:r>
          </a:p>
          <a:p>
            <a:pPr marL="273050" indent="-273050" algn="just"/>
            <a:r>
              <a:rPr lang="pl-PL" sz="2000" b="1" dirty="0" smtClean="0">
                <a:latin typeface="Arial Narrow" panose="020B0606020202030204" pitchFamily="34" charset="0"/>
              </a:rPr>
              <a:t>     Księgowość powinna być prowadzona w okresie sprawozdawczym tj. na bieżąco</a:t>
            </a:r>
            <a:r>
              <a:rPr lang="pl-PL" sz="2000" dirty="0" smtClean="0">
                <a:latin typeface="Arial Narrow" panose="020B0606020202030204" pitchFamily="34" charset="0"/>
              </a:rPr>
              <a:t> (zgodnie z ustawą o rachunkowości). </a:t>
            </a:r>
          </a:p>
          <a:p>
            <a:pPr marL="273050" algn="just"/>
            <a:r>
              <a:rPr lang="pl-PL" sz="2000" dirty="0" smtClean="0">
                <a:latin typeface="Arial Narrow" panose="020B0606020202030204" pitchFamily="34" charset="0"/>
              </a:rPr>
              <a:t>Każdy dokument księgowy musi zawierać dekretacje (numer dokumentu z ksiąg rachunkowych, numery kont wyodrębnionej ewidencji księgowej zadania). </a:t>
            </a:r>
            <a:endParaRPr lang="pl-PL" sz="2000" dirty="0">
              <a:latin typeface="Arial Narrow" panose="020B0606020202030204" pitchFamily="34" charset="0"/>
            </a:endParaRPr>
          </a:p>
        </p:txBody>
      </p:sp>
      <p:sp>
        <p:nvSpPr>
          <p:cNvPr id="19457" name="Rectangle 1"/>
          <p:cNvSpPr>
            <a:spLocks noChangeArrowheads="1"/>
          </p:cNvSpPr>
          <p:nvPr/>
        </p:nvSpPr>
        <p:spPr bwMode="auto">
          <a:xfrm>
            <a:off x="478466" y="5309071"/>
            <a:ext cx="834247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85725" marR="0" lvl="0" algn="just" defTabSz="914400" rtl="0" eaLnBrk="1" fontAlgn="base" latinLnBrk="0" hangingPunct="1">
              <a:lnSpc>
                <a:spcPct val="100000"/>
              </a:lnSpc>
              <a:spcBef>
                <a:spcPct val="0"/>
              </a:spcBef>
              <a:spcAft>
                <a:spcPct val="0"/>
              </a:spcAft>
              <a:buClrTx/>
              <a:buSzTx/>
              <a:tabLst/>
            </a:pPr>
            <a:r>
              <a:rPr kumimoji="0" lang="pl-PL"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W przypadku gdy treść opisu nie zmieści się na odwrocie faktury, należy sporządzić załącznik nr 1 oraz umieścić następującą informację na fakturze: </a:t>
            </a:r>
            <a:endParaRPr kumimoji="0" lang="pl-PL" sz="2000" b="0" i="0" u="none" strike="noStrike" cap="none" normalizeH="0" baseline="0" dirty="0" smtClean="0">
              <a:ln>
                <a:noFill/>
              </a:ln>
              <a:solidFill>
                <a:schemeClr val="tx1"/>
              </a:solidFill>
              <a:effectLst/>
              <a:latin typeface="Arial Narrow" pitchFamily="34" charset="0"/>
            </a:endParaRPr>
          </a:p>
          <a:p>
            <a:pPr marL="85725" marR="0" lvl="0" algn="just" defTabSz="914400" rtl="0" eaLnBrk="0" fontAlgn="base" latinLnBrk="0" hangingPunct="0">
              <a:lnSpc>
                <a:spcPct val="100000"/>
              </a:lnSpc>
              <a:spcBef>
                <a:spcPct val="0"/>
              </a:spcBef>
              <a:spcAft>
                <a:spcPct val="0"/>
              </a:spcAft>
              <a:buClrTx/>
              <a:buSzTx/>
              <a:buFontTx/>
              <a:buNone/>
              <a:tabLst/>
            </a:pPr>
            <a:r>
              <a:rPr kumimoji="0" lang="pl-PL" sz="2000" b="0" i="1"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„Brakujący opis znajduje się w załączniku nr 1 do niniejszej faktury, który jest jej integralną częścią”.</a:t>
            </a:r>
            <a:endParaRPr kumimoji="0" lang="pl-PL" sz="2000" b="0" i="0" u="none" strike="noStrike" cap="none" normalizeH="0" baseline="0" dirty="0" smtClean="0">
              <a:ln>
                <a:noFill/>
              </a:ln>
              <a:solidFill>
                <a:schemeClr val="tx1"/>
              </a:solidFill>
              <a:effectLst/>
              <a:latin typeface="Arial Narrow" pitchFamily="34" charset="0"/>
            </a:endParaRPr>
          </a:p>
        </p:txBody>
      </p:sp>
    </p:spTree>
    <p:extLst>
      <p:ext uri="{BB962C8B-B14F-4D97-AF65-F5344CB8AC3E}">
        <p14:creationId xmlns:p14="http://schemas.microsoft.com/office/powerpoint/2010/main" xmlns="" val="596435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1967024"/>
            <a:ext cx="8526173" cy="1169551"/>
          </a:xfrm>
          <a:prstGeom prst="rect">
            <a:avLst/>
          </a:prstGeom>
          <a:noFill/>
        </p:spPr>
        <p:txBody>
          <a:bodyPr wrap="square" rtlCol="0">
            <a:spAutoFit/>
          </a:bodyPr>
          <a:lstStyle/>
          <a:p>
            <a:pPr algn="just"/>
            <a:endParaRPr lang="pl-PL" sz="1000" dirty="0" smtClean="0"/>
          </a:p>
          <a:p>
            <a:pPr marL="180975" indent="-180975" algn="just"/>
            <a:r>
              <a:rPr lang="pl-PL" sz="2000" dirty="0" smtClean="0">
                <a:latin typeface="Arial Narrow" panose="020B0606020202030204" pitchFamily="34" charset="0"/>
              </a:rPr>
              <a:t>-	Faktury/rachunki </a:t>
            </a:r>
            <a:r>
              <a:rPr lang="pl-PL" sz="2000" dirty="0">
                <a:latin typeface="Arial Narrow" panose="020B0606020202030204" pitchFamily="34" charset="0"/>
              </a:rPr>
              <a:t>muszą odpowiadać </a:t>
            </a:r>
            <a:r>
              <a:rPr lang="pl-PL" sz="2000" b="1" dirty="0">
                <a:latin typeface="Arial Narrow" panose="020B0606020202030204" pitchFamily="34" charset="0"/>
              </a:rPr>
              <a:t>zakresowi rzeczowemu</a:t>
            </a:r>
            <a:r>
              <a:rPr lang="pl-PL" sz="2000" dirty="0">
                <a:latin typeface="Arial Narrow" panose="020B0606020202030204" pitchFamily="34" charset="0"/>
              </a:rPr>
              <a:t> </a:t>
            </a:r>
            <a:r>
              <a:rPr lang="pl-PL" sz="2000" b="1" dirty="0">
                <a:latin typeface="Arial Narrow" panose="020B0606020202030204" pitchFamily="34" charset="0"/>
              </a:rPr>
              <a:t>zadania </a:t>
            </a:r>
            <a:r>
              <a:rPr lang="pl-PL" sz="2000" b="1" dirty="0" smtClean="0">
                <a:latin typeface="Arial Narrow" panose="020B0606020202030204" pitchFamily="34" charset="0"/>
              </a:rPr>
              <a:t>zawartego        w </a:t>
            </a:r>
            <a:r>
              <a:rPr lang="pl-PL" sz="2000" b="1" dirty="0">
                <a:latin typeface="Arial Narrow" panose="020B0606020202030204" pitchFamily="34" charset="0"/>
              </a:rPr>
              <a:t>ofercie</a:t>
            </a:r>
            <a:r>
              <a:rPr lang="pl-PL" sz="2000" dirty="0">
                <a:latin typeface="Arial Narrow" panose="020B0606020202030204" pitchFamily="34" charset="0"/>
              </a:rPr>
              <a:t>, która jest integralną częścią </a:t>
            </a:r>
            <a:r>
              <a:rPr lang="pl-PL" sz="2000" dirty="0" smtClean="0">
                <a:latin typeface="Arial Narrow" panose="020B0606020202030204" pitchFamily="34" charset="0"/>
              </a:rPr>
              <a:t>umowy.</a:t>
            </a:r>
          </a:p>
          <a:p>
            <a:pPr marL="177800"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37</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
        <p:nvSpPr>
          <p:cNvPr id="11" name="Prostokąt 10"/>
          <p:cNvSpPr/>
          <p:nvPr/>
        </p:nvSpPr>
        <p:spPr>
          <a:xfrm>
            <a:off x="294769" y="2967335"/>
            <a:ext cx="8328235" cy="2631490"/>
          </a:xfrm>
          <a:prstGeom prst="rect">
            <a:avLst/>
          </a:prstGeom>
        </p:spPr>
        <p:txBody>
          <a:bodyPr wrap="square">
            <a:spAutoFit/>
          </a:bodyPr>
          <a:lstStyle/>
          <a:p>
            <a:pPr marL="180975" lvl="0" indent="-180975" algn="just">
              <a:buFontTx/>
              <a:buChar char="-"/>
            </a:pPr>
            <a:r>
              <a:rPr lang="pl-PL" sz="2000" dirty="0" smtClean="0">
                <a:latin typeface="Arial Narrow" panose="020B0606020202030204" pitchFamily="34" charset="0"/>
              </a:rPr>
              <a:t>Wszystkie koszty muszą dotyczyć okresu realizacji i wynikać z wielkości realizowanego zadania oraz mieć swoje uzasadnienie.</a:t>
            </a:r>
          </a:p>
          <a:p>
            <a:pPr marL="180975" lvl="0" indent="-180975" algn="just"/>
            <a:endParaRPr lang="pl-PL" sz="1500" dirty="0" smtClean="0">
              <a:latin typeface="Arial Narrow" panose="020B0606020202030204" pitchFamily="34" charset="0"/>
            </a:endParaRPr>
          </a:p>
          <a:p>
            <a:pPr marL="177800" indent="-177800" algn="just">
              <a:buFontTx/>
              <a:buChar char="-"/>
            </a:pPr>
            <a:r>
              <a:rPr lang="pl-PL" sz="2000" dirty="0" smtClean="0">
                <a:latin typeface="Arial Narrow" panose="020B0606020202030204" pitchFamily="34" charset="0"/>
              </a:rPr>
              <a:t>Zakupy towarów i usług niezbędnych do realizacji zadania muszą być zrealizowane </a:t>
            </a:r>
            <a:br>
              <a:rPr lang="pl-PL" sz="2000" dirty="0" smtClean="0">
                <a:latin typeface="Arial Narrow" panose="020B0606020202030204" pitchFamily="34" charset="0"/>
              </a:rPr>
            </a:br>
            <a:r>
              <a:rPr lang="pl-PL" sz="2000" dirty="0" smtClean="0">
                <a:latin typeface="Arial Narrow" panose="020B0606020202030204" pitchFamily="34" charset="0"/>
              </a:rPr>
              <a:t>w terminach wykonania poszczególnych działań zawartych w harmonogramie tak, aby każdy wydatek potwierdzał spójność z zaplanowanymi działaniami. </a:t>
            </a:r>
            <a:br>
              <a:rPr lang="pl-PL" sz="2000" dirty="0" smtClean="0">
                <a:latin typeface="Arial Narrow" panose="020B0606020202030204" pitchFamily="34" charset="0"/>
              </a:rPr>
            </a:br>
            <a:r>
              <a:rPr lang="pl-PL" sz="2000" dirty="0" smtClean="0">
                <a:latin typeface="Arial Narrow" panose="020B0606020202030204" pitchFamily="34" charset="0"/>
              </a:rPr>
              <a:t>W przeciwnym wypadku dany zakup uznany będzie za koszt niekwalifikowany.</a:t>
            </a:r>
          </a:p>
          <a:p>
            <a:pPr marL="177800" indent="-177800" algn="just"/>
            <a:endParaRPr lang="pl-PL" sz="1000" dirty="0" smtClean="0">
              <a:latin typeface="Arial Narrow" panose="020B0606020202030204" pitchFamily="34" charset="0"/>
            </a:endParaRPr>
          </a:p>
          <a:p>
            <a:pPr marL="180975" lvl="0" indent="-180975" algn="just"/>
            <a:endParaRPr lang="pl-PL" sz="2000" dirty="0" smtClean="0">
              <a:latin typeface="Arial Narrow" panose="020B0606020202030204" pitchFamily="34" charset="0"/>
            </a:endParaRPr>
          </a:p>
        </p:txBody>
      </p:sp>
    </p:spTree>
    <p:extLst>
      <p:ext uri="{BB962C8B-B14F-4D97-AF65-F5344CB8AC3E}">
        <p14:creationId xmlns:p14="http://schemas.microsoft.com/office/powerpoint/2010/main" xmlns="" val="596435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570208"/>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b="1" dirty="0" smtClean="0">
                <a:latin typeface="Arial Narrow" panose="020B0606020202030204" pitchFamily="34" charset="0"/>
              </a:rPr>
              <a:t> </a:t>
            </a:r>
            <a:r>
              <a:rPr lang="pl-PL" sz="2000" dirty="0">
                <a:latin typeface="Arial Narrow" panose="020B0606020202030204" pitchFamily="34" charset="0"/>
              </a:rPr>
              <a:t>Niedozwolone jest sfinansowanie lub refundacja całkowita lub częściowa danego wydatku dwa razy ze środków publicznych. </a:t>
            </a:r>
            <a:endParaRPr lang="pl-PL" sz="2000" dirty="0" smtClean="0">
              <a:latin typeface="Arial Narrow" panose="020B0606020202030204" pitchFamily="34" charset="0"/>
            </a:endParaRPr>
          </a:p>
          <a:p>
            <a:pPr marL="342900" lvl="0" indent="-342900" algn="just"/>
            <a:endParaRPr lang="pl-PL" sz="800" dirty="0" smtClean="0">
              <a:latin typeface="Arial Narrow" panose="020B0606020202030204" pitchFamily="34" charset="0"/>
            </a:endParaRPr>
          </a:p>
          <a:p>
            <a:pPr marL="342900" lvl="0" indent="-342900" algn="just"/>
            <a:r>
              <a:rPr lang="pl-PL" sz="2000" dirty="0" smtClean="0">
                <a:latin typeface="Arial Narrow" panose="020B0606020202030204" pitchFamily="34" charset="0"/>
              </a:rPr>
              <a:t>      Podwójnym </a:t>
            </a:r>
            <a:r>
              <a:rPr lang="pl-PL" sz="2000" dirty="0">
                <a:latin typeface="Arial Narrow" panose="020B0606020202030204" pitchFamily="34" charset="0"/>
              </a:rPr>
              <a:t>finansowaniem jest w </a:t>
            </a:r>
            <a:r>
              <a:rPr lang="pl-PL" sz="2000" dirty="0" smtClean="0">
                <a:latin typeface="Arial Narrow" panose="020B0606020202030204" pitchFamily="34" charset="0"/>
              </a:rPr>
              <a:t>szczególności:</a:t>
            </a:r>
          </a:p>
          <a:p>
            <a:pPr marL="342900" lvl="0" indent="-342900" algn="just"/>
            <a:endParaRPr lang="pl-PL" sz="800" dirty="0" smtClean="0">
              <a:latin typeface="Arial Narrow" panose="020B0606020202030204" pitchFamily="34" charset="0"/>
            </a:endParaRPr>
          </a:p>
          <a:p>
            <a:pPr marL="542925" lvl="0" indent="-180975" algn="just">
              <a:buFontTx/>
              <a:buChar char="-"/>
            </a:pPr>
            <a:r>
              <a:rPr lang="pl-PL" sz="2000" dirty="0" smtClean="0">
                <a:latin typeface="Arial Narrow" panose="020B0606020202030204" pitchFamily="34" charset="0"/>
              </a:rPr>
              <a:t>sfinansowanie </a:t>
            </a:r>
            <a:r>
              <a:rPr lang="pl-PL" sz="2000" dirty="0">
                <a:latin typeface="Arial Narrow" panose="020B0606020202030204" pitchFamily="34" charset="0"/>
              </a:rPr>
              <a:t>lub refundacja tego samego wydatku w ramach dwóch różnych </a:t>
            </a:r>
            <a:r>
              <a:rPr lang="pl-PL" sz="2000" dirty="0" smtClean="0">
                <a:latin typeface="Arial Narrow" panose="020B0606020202030204" pitchFamily="34" charset="0"/>
              </a:rPr>
              <a:t>zadań/projektów </a:t>
            </a:r>
            <a:r>
              <a:rPr lang="pl-PL" sz="2000" dirty="0">
                <a:latin typeface="Arial Narrow" panose="020B0606020202030204" pitchFamily="34" charset="0"/>
              </a:rPr>
              <a:t>współfinansowanych ze środków budżetu Województwa Podkarpackiego, bądź innych środków publicznych wspólnotowych lub krajowych</a:t>
            </a:r>
            <a:r>
              <a:rPr lang="pl-PL" sz="2000" dirty="0" smtClean="0">
                <a:latin typeface="Arial Narrow" panose="020B0606020202030204" pitchFamily="34" charset="0"/>
              </a:rPr>
              <a:t>,</a:t>
            </a:r>
          </a:p>
          <a:p>
            <a:pPr marL="542925" lvl="0" indent="-180975" algn="just"/>
            <a:endParaRPr lang="pl-PL" sz="500" dirty="0">
              <a:latin typeface="Arial Narrow" panose="020B0606020202030204" pitchFamily="34" charset="0"/>
            </a:endParaRPr>
          </a:p>
          <a:p>
            <a:pPr marL="542925" lvl="0" indent="-180975" algn="just"/>
            <a:r>
              <a:rPr lang="pl-PL" sz="2000" dirty="0" smtClean="0">
                <a:latin typeface="Arial Narrow" panose="020B0606020202030204" pitchFamily="34" charset="0"/>
              </a:rPr>
              <a:t>-	sfinansowanie </a:t>
            </a:r>
            <a:r>
              <a:rPr lang="pl-PL" sz="2000" dirty="0">
                <a:latin typeface="Arial Narrow" panose="020B0606020202030204" pitchFamily="34" charset="0"/>
              </a:rPr>
              <a:t>lub refundacja kosztów podatku VAT ze środków budżetu Województwa Podkarpackiego a następnie odzyskanie tego podatku ze środków budżetu państwa w oparciu o ustawę z dnia 11 marca 2004 r. o podatku od towarów i usług (Dz. U. 2011 r. Nr 177, poz. 1054 z późn. zm.).</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38</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14596579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847207"/>
          </a:xfrm>
          <a:prstGeom prst="rect">
            <a:avLst/>
          </a:prstGeom>
          <a:noFill/>
        </p:spPr>
        <p:txBody>
          <a:bodyPr wrap="square" rtlCol="0">
            <a:spAutoFit/>
          </a:bodyPr>
          <a:lstStyle/>
          <a:p>
            <a:pPr marL="285750" lvl="0" indent="-285750" algn="just">
              <a:buFont typeface="Wingdings" panose="05000000000000000000" pitchFamily="2" charset="2"/>
              <a:buChar char="§"/>
            </a:pPr>
            <a:r>
              <a:rPr lang="pl-PL" sz="2000" dirty="0">
                <a:latin typeface="Arial Narrow" panose="020B0606020202030204" pitchFamily="34" charset="0"/>
              </a:rPr>
              <a:t>Wydatkowanie środków publicznych podlega regulacjom ustawy o finansach publicznych (</a:t>
            </a:r>
            <a:r>
              <a:rPr lang="pl-PL" sz="2000" dirty="0" smtClean="0">
                <a:latin typeface="Arial Narrow" panose="020B0606020202030204" pitchFamily="34" charset="0"/>
              </a:rPr>
              <a:t>Dz.U</a:t>
            </a:r>
            <a:r>
              <a:rPr lang="pl-PL" sz="2000" dirty="0">
                <a:latin typeface="Arial Narrow" panose="020B0606020202030204" pitchFamily="34" charset="0"/>
              </a:rPr>
              <a:t>. </a:t>
            </a:r>
            <a:r>
              <a:rPr lang="pl-PL" sz="2000" dirty="0" smtClean="0">
                <a:latin typeface="Arial Narrow" panose="020B0606020202030204" pitchFamily="34" charset="0"/>
              </a:rPr>
              <a:t>2013 r., poz. 885 z późn. zm.). </a:t>
            </a:r>
          </a:p>
          <a:p>
            <a:pPr marL="285750" lvl="0" indent="-285750" algn="just"/>
            <a:endParaRPr lang="pl-PL" sz="800" dirty="0" smtClean="0">
              <a:latin typeface="Arial Narrow" panose="020B0606020202030204" pitchFamily="34" charset="0"/>
            </a:endParaRPr>
          </a:p>
          <a:p>
            <a:pPr marL="285750" lvl="0" indent="-285750" algn="just"/>
            <a:endParaRPr lang="pl-PL" sz="800" dirty="0" smtClean="0">
              <a:latin typeface="Arial Narrow" panose="020B0606020202030204" pitchFamily="34" charset="0"/>
            </a:endParaRPr>
          </a:p>
          <a:p>
            <a:pPr marL="285750" lvl="0" indent="-285750" algn="just"/>
            <a:r>
              <a:rPr lang="pl-PL" sz="2000" dirty="0" smtClean="0">
                <a:latin typeface="Arial Narrow" panose="020B0606020202030204" pitchFamily="34" charset="0"/>
              </a:rPr>
              <a:t>     Podstawowymi </a:t>
            </a:r>
            <a:r>
              <a:rPr lang="pl-PL" sz="2000" dirty="0">
                <a:latin typeface="Arial Narrow" panose="020B0606020202030204" pitchFamily="34" charset="0"/>
              </a:rPr>
              <a:t>zasadami gospodarowania środkami publicznymi są</a:t>
            </a:r>
            <a:r>
              <a:rPr lang="pl-PL" sz="2000" dirty="0" smtClean="0">
                <a:latin typeface="Arial Narrow" panose="020B0606020202030204" pitchFamily="34" charset="0"/>
              </a:rPr>
              <a:t>:</a:t>
            </a:r>
          </a:p>
          <a:p>
            <a:pPr marL="285750" lvl="0" indent="-285750" algn="just"/>
            <a:endParaRPr lang="pl-PL" sz="800" dirty="0">
              <a:latin typeface="Arial Narrow" panose="020B0606020202030204" pitchFamily="34" charset="0"/>
            </a:endParaRPr>
          </a:p>
          <a:p>
            <a:pPr marL="446088" lvl="1" indent="-180975" algn="just"/>
            <a:r>
              <a:rPr lang="pl-PL" sz="2000" dirty="0" smtClean="0">
                <a:latin typeface="Arial Narrow" panose="020B0606020202030204" pitchFamily="34" charset="0"/>
              </a:rPr>
              <a:t>-	jawność </a:t>
            </a:r>
            <a:r>
              <a:rPr lang="pl-PL" sz="2000" dirty="0">
                <a:latin typeface="Arial Narrow" panose="020B0606020202030204" pitchFamily="34" charset="0"/>
              </a:rPr>
              <a:t>i przejrzystość;</a:t>
            </a:r>
          </a:p>
          <a:p>
            <a:pPr marL="446088" lvl="1" indent="-180975" algn="just"/>
            <a:r>
              <a:rPr lang="pl-PL" sz="2000" dirty="0" smtClean="0">
                <a:latin typeface="Arial Narrow" panose="020B0606020202030204" pitchFamily="34" charset="0"/>
              </a:rPr>
              <a:t>- 	zasada </a:t>
            </a:r>
            <a:r>
              <a:rPr lang="pl-PL" sz="2000" dirty="0">
                <a:latin typeface="Arial Narrow" panose="020B0606020202030204" pitchFamily="34" charset="0"/>
              </a:rPr>
              <a:t>uczciwej konkurencji, gwarantująca wykonanie zadania w sposób </a:t>
            </a:r>
            <a:r>
              <a:rPr lang="pl-PL" sz="2000" dirty="0" smtClean="0">
                <a:latin typeface="Arial Narrow" panose="020B0606020202030204" pitchFamily="34" charset="0"/>
              </a:rPr>
              <a:t>  efektywny, oszczędny </a:t>
            </a:r>
            <a:r>
              <a:rPr lang="pl-PL" sz="2000" dirty="0">
                <a:latin typeface="Arial Narrow" panose="020B0606020202030204" pitchFamily="34" charset="0"/>
              </a:rPr>
              <a:t>i terminowy (art. 47);</a:t>
            </a:r>
          </a:p>
          <a:p>
            <a:pPr marL="446088" lvl="1" indent="-180975" algn="just"/>
            <a:r>
              <a:rPr lang="pl-PL" sz="2000" dirty="0" smtClean="0">
                <a:latin typeface="Arial Narrow" panose="020B0606020202030204" pitchFamily="34" charset="0"/>
              </a:rPr>
              <a:t>-	wydatkowanie </a:t>
            </a:r>
            <a:r>
              <a:rPr lang="pl-PL" sz="2000" dirty="0">
                <a:latin typeface="Arial Narrow" panose="020B0606020202030204" pitchFamily="34" charset="0"/>
              </a:rPr>
              <a:t>środków publicznych w sposób celowy i </a:t>
            </a:r>
            <a:r>
              <a:rPr lang="pl-PL" sz="2000" dirty="0" smtClean="0">
                <a:latin typeface="Arial Narrow" panose="020B0606020202030204" pitchFamily="34" charset="0"/>
              </a:rPr>
              <a:t>oszczędny z zachowaniem zasad uzyskiwania najlepszych efektów z danych nakładów oraz optymalnego doboru metod i środków służących osiągnięciu założonych celów (art. 44). </a:t>
            </a:r>
            <a:r>
              <a:rPr lang="pl-PL" sz="2000" dirty="0">
                <a:latin typeface="Arial Narrow" panose="020B0606020202030204" pitchFamily="34" charset="0"/>
              </a:rPr>
              <a:t/>
            </a:r>
            <a:br>
              <a:rPr lang="pl-PL" sz="2000" dirty="0">
                <a:latin typeface="Arial Narrow" panose="020B0606020202030204" pitchFamily="34" charset="0"/>
              </a:rPr>
            </a:br>
            <a:endParaRPr lang="pl-PL" sz="2000" dirty="0">
              <a:latin typeface="Arial Narrow" panose="020B0606020202030204" pitchFamily="34" charset="0"/>
            </a:endParaRPr>
          </a:p>
          <a:p>
            <a:pPr lvl="0" algn="just"/>
            <a:r>
              <a:rPr lang="pl-PL" sz="2000" b="1" dirty="0" smtClean="0">
                <a:latin typeface="Arial Narrow" panose="020B0606020202030204" pitchFamily="34" charset="0"/>
              </a:rPr>
              <a:t> </a:t>
            </a: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39</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33662846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Adresaci konkursów</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3323987"/>
          </a:xfrm>
          <a:prstGeom prst="rect">
            <a:avLst/>
          </a:prstGeom>
          <a:noFill/>
        </p:spPr>
        <p:txBody>
          <a:bodyPr wrap="square" rtlCol="0">
            <a:spAutoFit/>
          </a:bodyPr>
          <a:lstStyle/>
          <a:p>
            <a:pPr marL="273050" indent="-273050" algn="just"/>
            <a:r>
              <a:rPr lang="pl-PL" sz="2000" dirty="0">
                <a:latin typeface="Arial Narrow" panose="020B0606020202030204" pitchFamily="34" charset="0"/>
              </a:rPr>
              <a:t>5</a:t>
            </a:r>
            <a:r>
              <a:rPr lang="pl-PL" sz="2000" dirty="0" smtClean="0">
                <a:latin typeface="Arial Narrow" panose="020B0606020202030204" pitchFamily="34" charset="0"/>
              </a:rPr>
              <a:t>. </a:t>
            </a:r>
            <a:r>
              <a:rPr lang="pl-PL" sz="2000" dirty="0">
                <a:latin typeface="Arial Narrow" panose="020B0606020202030204" pitchFamily="34" charset="0"/>
              </a:rPr>
              <a:t>Spółki akcyjne i spółki z ograniczoną odpowiedzialnością oraz kluby sportowe będące spółkami działającymi na podstawie przepisów ustawy z dnia 25 czerwca 2010 r. o sporcie (Dz. U. </a:t>
            </a:r>
            <a:r>
              <a:rPr lang="pl-PL" sz="2000" dirty="0" smtClean="0">
                <a:latin typeface="Arial Narrow" panose="020B0606020202030204" pitchFamily="34" charset="0"/>
              </a:rPr>
              <a:t>z 2014 r., poz. 715 z </a:t>
            </a:r>
            <a:r>
              <a:rPr lang="pl-PL" sz="2000" dirty="0">
                <a:latin typeface="Arial Narrow" panose="020B0606020202030204" pitchFamily="34" charset="0"/>
              </a:rPr>
              <a:t>późn. zm.), które nie działają w celu osiągnięcia zysku oraz przeznaczają całość dochodu na realizację celów statutowych oraz nie przeznaczają zysku do podziału między swoich członków, udziałowców, akcjonariuszy </a:t>
            </a:r>
            <a:r>
              <a:rPr lang="pl-PL" sz="2000" dirty="0" smtClean="0">
                <a:latin typeface="Arial Narrow" panose="020B0606020202030204" pitchFamily="34" charset="0"/>
              </a:rPr>
              <a:t>   i pracowników.</a:t>
            </a:r>
          </a:p>
          <a:p>
            <a:pPr marL="273050" indent="-273050" algn="just"/>
            <a:endParaRPr lang="pl-PL" sz="1000" dirty="0" smtClean="0">
              <a:latin typeface="Arial Narrow" panose="020B0606020202030204" pitchFamily="34" charset="0"/>
            </a:endParaRPr>
          </a:p>
          <a:p>
            <a:pPr algn="just"/>
            <a:endParaRPr lang="pl-PL" sz="2000" dirty="0">
              <a:latin typeface="Arial Narrow" panose="020B0606020202030204" pitchFamily="34" charset="0"/>
            </a:endParaRPr>
          </a:p>
          <a:p>
            <a:pPr algn="just"/>
            <a:r>
              <a:rPr lang="pl-PL" sz="2000" b="1" dirty="0" smtClean="0">
                <a:latin typeface="Arial Narrow" panose="020B0606020202030204" pitchFamily="34" charset="0"/>
              </a:rPr>
              <a:t>Wskazane podmioty</a:t>
            </a:r>
            <a:r>
              <a:rPr lang="pl-PL" sz="2000" dirty="0" smtClean="0">
                <a:latin typeface="Arial Narrow" panose="020B0606020202030204" pitchFamily="34" charset="0"/>
              </a:rPr>
              <a:t> </a:t>
            </a:r>
            <a:r>
              <a:rPr lang="pl-PL" sz="2000" b="1" dirty="0">
                <a:latin typeface="Arial Narrow" panose="020B0606020202030204" pitchFamily="34" charset="0"/>
              </a:rPr>
              <a:t>muszą prowadzić działalność statutową w zakresie zgodnym </a:t>
            </a:r>
            <a:r>
              <a:rPr lang="pl-PL" sz="2000" b="1" dirty="0" smtClean="0">
                <a:latin typeface="Arial Narrow" panose="020B0606020202030204" pitchFamily="34" charset="0"/>
              </a:rPr>
              <a:t>      z </a:t>
            </a:r>
            <a:r>
              <a:rPr lang="pl-PL" sz="2000" b="1" dirty="0">
                <a:latin typeface="Arial Narrow" panose="020B0606020202030204" pitchFamily="34" charset="0"/>
              </a:rPr>
              <a:t>ogłoszeniem konkursowym</a:t>
            </a:r>
            <a:r>
              <a:rPr lang="pl-PL" sz="2000" b="1" dirty="0" smtClean="0">
                <a:latin typeface="Arial Narrow" panose="020B0606020202030204" pitchFamily="34" charset="0"/>
              </a:rPr>
              <a:t>.</a:t>
            </a:r>
          </a:p>
          <a:p>
            <a:pPr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26024331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4247317"/>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W przypadku świadczeń wykonywanych przez wolontariuszy należy podpisać pisemne porozumienie z wolontariuszem </a:t>
            </a:r>
            <a:r>
              <a:rPr lang="pl-PL" sz="2000" b="1" dirty="0">
                <a:latin typeface="Arial Narrow" panose="020B0606020202030204" pitchFamily="34" charset="0"/>
              </a:rPr>
              <a:t>w ramach realizowanego zadania, w którym należy </a:t>
            </a:r>
            <a:r>
              <a:rPr lang="pl-PL" sz="2000" dirty="0">
                <a:latin typeface="Arial Narrow" panose="020B0606020202030204" pitchFamily="34" charset="0"/>
              </a:rPr>
              <a:t>określić zakres wykonywanych czynności w </a:t>
            </a:r>
            <a:r>
              <a:rPr lang="pl-PL" sz="2000" dirty="0" smtClean="0">
                <a:latin typeface="Arial Narrow" panose="020B0606020202030204" pitchFamily="34" charset="0"/>
              </a:rPr>
              <a:t>zadaniu, </a:t>
            </a:r>
            <a:r>
              <a:rPr lang="pl-PL" sz="2000" dirty="0">
                <a:latin typeface="Arial Narrow" panose="020B0606020202030204" pitchFamily="34" charset="0"/>
              </a:rPr>
              <a:t>całkowity wymiar pracy </a:t>
            </a:r>
            <a:br>
              <a:rPr lang="pl-PL" sz="2000" dirty="0">
                <a:latin typeface="Arial Narrow" panose="020B0606020202030204" pitchFamily="34" charset="0"/>
              </a:rPr>
            </a:br>
            <a:r>
              <a:rPr lang="pl-PL" sz="2000" dirty="0">
                <a:latin typeface="Arial Narrow" panose="020B0606020202030204" pitchFamily="34" charset="0"/>
              </a:rPr>
              <a:t>i wysokość stawki godzinowej, koszty składek na ubezpieczenie społeczne oraz inne koszty wynikające z charakteru danego świadczenia</a:t>
            </a:r>
            <a:r>
              <a:rPr lang="pl-PL" sz="2000" dirty="0" smtClean="0"/>
              <a:t>.</a:t>
            </a:r>
          </a:p>
          <a:p>
            <a:pPr marL="342900" lvl="0" indent="-342900" algn="just">
              <a:buFont typeface="Wingdings" panose="05000000000000000000" pitchFamily="2" charset="2"/>
              <a:buChar char="§"/>
            </a:pPr>
            <a:endParaRPr lang="pl-PL" sz="1000" dirty="0" smtClean="0"/>
          </a:p>
          <a:p>
            <a:pPr marL="342900" lvl="0" indent="-342900" algn="just">
              <a:buFont typeface="Wingdings" panose="05000000000000000000" pitchFamily="2" charset="2"/>
              <a:buChar char="§"/>
            </a:pPr>
            <a:r>
              <a:rPr lang="pl-PL" sz="2000" dirty="0">
                <a:latin typeface="Arial Narrow" panose="020B0606020202030204" pitchFamily="34" charset="0"/>
              </a:rPr>
              <a:t>W przypadku pracy społecznej członków organizacji </a:t>
            </a:r>
            <a:r>
              <a:rPr lang="pl-PL" sz="2000" dirty="0" smtClean="0">
                <a:latin typeface="Arial Narrow" panose="020B0606020202030204" pitchFamily="34" charset="0"/>
              </a:rPr>
              <a:t>należy przedłożyć oświadczenie </a:t>
            </a:r>
            <a:r>
              <a:rPr lang="pl-PL" sz="2000" dirty="0">
                <a:latin typeface="Arial Narrow" panose="020B0606020202030204" pitchFamily="34" charset="0"/>
              </a:rPr>
              <a:t>potwierdzające przynależność do organizacji podpisane przez osoby uprawnione do reprezentacji podmiotu.</a:t>
            </a:r>
          </a:p>
          <a:p>
            <a:pPr marL="355600" algn="just"/>
            <a:r>
              <a:rPr lang="pl-PL" sz="2000" dirty="0">
                <a:latin typeface="Arial Narrow" panose="020B0606020202030204" pitchFamily="34" charset="0"/>
              </a:rPr>
              <a:t>Oświadczenie nie jest wymagane w przypadku osób, których uprawnienia wynikają </a:t>
            </a:r>
            <a:br>
              <a:rPr lang="pl-PL" sz="2000" dirty="0">
                <a:latin typeface="Arial Narrow" panose="020B0606020202030204" pitchFamily="34" charset="0"/>
              </a:rPr>
            </a:br>
            <a:r>
              <a:rPr lang="pl-PL" sz="2000" dirty="0">
                <a:latin typeface="Arial Narrow" panose="020B0606020202030204" pitchFamily="34" charset="0"/>
              </a:rPr>
              <a:t>z </a:t>
            </a:r>
            <a:r>
              <a:rPr lang="pl-PL" sz="2000" dirty="0" smtClean="0">
                <a:latin typeface="Arial Narrow" panose="020B0606020202030204" pitchFamily="34" charset="0"/>
              </a:rPr>
              <a:t>KRS </a:t>
            </a:r>
            <a:r>
              <a:rPr lang="pl-PL" sz="2000" dirty="0">
                <a:latin typeface="Arial Narrow" panose="020B0606020202030204" pitchFamily="34" charset="0"/>
              </a:rPr>
              <a:t>bądź innego rejestru lub których uprawnienia wynikają </a:t>
            </a:r>
            <a:r>
              <a:rPr lang="pl-PL" sz="2000" dirty="0" smtClean="0">
                <a:latin typeface="Arial Narrow" panose="020B0606020202030204" pitchFamily="34" charset="0"/>
              </a:rPr>
              <a:t/>
            </a:r>
            <a:br>
              <a:rPr lang="pl-PL" sz="2000" dirty="0" smtClean="0">
                <a:latin typeface="Arial Narrow" panose="020B0606020202030204" pitchFamily="34" charset="0"/>
              </a:rPr>
            </a:br>
            <a:r>
              <a:rPr lang="pl-PL" sz="2000" dirty="0" smtClean="0">
                <a:latin typeface="Arial Narrow" panose="020B0606020202030204" pitchFamily="34" charset="0"/>
              </a:rPr>
              <a:t>z </a:t>
            </a:r>
            <a:r>
              <a:rPr lang="pl-PL" sz="2000" dirty="0">
                <a:latin typeface="Arial Narrow" panose="020B0606020202030204" pitchFamily="34" charset="0"/>
              </a:rPr>
              <a:t>załączonych </a:t>
            </a:r>
            <a:r>
              <a:rPr lang="pl-PL" sz="2000" dirty="0" smtClean="0">
                <a:latin typeface="Arial Narrow" panose="020B0606020202030204" pitchFamily="34" charset="0"/>
              </a:rPr>
              <a:t>pełnomocnictw.</a:t>
            </a:r>
          </a:p>
          <a:p>
            <a:pPr marL="355600" indent="-177800" algn="just"/>
            <a:endParaRPr lang="pl-PL" sz="2000" dirty="0">
              <a:latin typeface="Arial Narrow" panose="020B0606020202030204" pitchFamily="34" charset="0"/>
            </a:endParaRPr>
          </a:p>
          <a:p>
            <a:pPr marL="342900" lvl="0" indent="-342900" algn="just">
              <a:buFont typeface="Wingdings" panose="05000000000000000000" pitchFamily="2" charset="2"/>
              <a:buChar char="§"/>
            </a:pPr>
            <a:endParaRPr lang="pl-PL" sz="2000" dirty="0"/>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40</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17421315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1924493"/>
            <a:ext cx="8526173" cy="4708981"/>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W przypadku osób zatrudnionych do realizacji zadania należy podpisać umowę </a:t>
            </a:r>
            <a:r>
              <a:rPr lang="pl-PL" sz="2000" dirty="0" smtClean="0">
                <a:latin typeface="Arial Narrow" panose="020B0606020202030204" pitchFamily="34" charset="0"/>
              </a:rPr>
              <a:t>zlecenie/o </a:t>
            </a:r>
            <a:r>
              <a:rPr lang="pl-PL" sz="2000" dirty="0">
                <a:latin typeface="Arial Narrow" panose="020B0606020202030204" pitchFamily="34" charset="0"/>
              </a:rPr>
              <a:t>dzieło, w której </a:t>
            </a:r>
            <a:r>
              <a:rPr lang="pl-PL" sz="2000" dirty="0" smtClean="0">
                <a:latin typeface="Arial Narrow" panose="020B0606020202030204" pitchFamily="34" charset="0"/>
              </a:rPr>
              <a:t>należy:</a:t>
            </a:r>
          </a:p>
          <a:p>
            <a:pPr marL="542925" lvl="1" indent="-180975" algn="just">
              <a:buFontTx/>
              <a:buChar char="-"/>
            </a:pPr>
            <a:r>
              <a:rPr lang="pl-PL" sz="2000" dirty="0" smtClean="0">
                <a:latin typeface="Arial Narrow" panose="020B0606020202030204" pitchFamily="34" charset="0"/>
              </a:rPr>
              <a:t>zdefiniować </a:t>
            </a:r>
            <a:r>
              <a:rPr lang="pl-PL" sz="2000" dirty="0">
                <a:latin typeface="Arial Narrow" panose="020B0606020202030204" pitchFamily="34" charset="0"/>
              </a:rPr>
              <a:t>rodzaj wykonywanych przez nich czynności </a:t>
            </a:r>
            <a:endParaRPr lang="pl-PL" sz="2000" dirty="0" smtClean="0">
              <a:latin typeface="Arial Narrow" panose="020B0606020202030204" pitchFamily="34" charset="0"/>
            </a:endParaRPr>
          </a:p>
          <a:p>
            <a:pPr marL="542925" lvl="0" indent="-180975" algn="just"/>
            <a:r>
              <a:rPr lang="pl-PL" sz="2000" dirty="0" smtClean="0">
                <a:latin typeface="Arial Narrow" panose="020B0606020202030204" pitchFamily="34" charset="0"/>
              </a:rPr>
              <a:t>   (</a:t>
            </a:r>
            <a:r>
              <a:rPr lang="pl-PL" sz="2000" dirty="0">
                <a:latin typeface="Arial Narrow" panose="020B0606020202030204" pitchFamily="34" charset="0"/>
              </a:rPr>
              <a:t>określić stanowisko w projekcie), </a:t>
            </a:r>
            <a:endParaRPr lang="pl-PL" sz="2000" dirty="0" smtClean="0">
              <a:latin typeface="Arial Narrow" panose="020B0606020202030204" pitchFamily="34" charset="0"/>
            </a:endParaRPr>
          </a:p>
          <a:p>
            <a:pPr marL="542925" lvl="0" indent="-180975" algn="just">
              <a:buFontTx/>
              <a:buChar char="-"/>
            </a:pPr>
            <a:r>
              <a:rPr lang="pl-PL" sz="2000" dirty="0" smtClean="0">
                <a:latin typeface="Arial Narrow" panose="020B0606020202030204" pitchFamily="34" charset="0"/>
              </a:rPr>
              <a:t>wycenić </a:t>
            </a:r>
            <a:r>
              <a:rPr lang="pl-PL" sz="2000" dirty="0">
                <a:latin typeface="Arial Narrow" panose="020B0606020202030204" pitchFamily="34" charset="0"/>
              </a:rPr>
              <a:t>ich prace </a:t>
            </a:r>
            <a:endParaRPr lang="pl-PL" sz="2000" dirty="0" smtClean="0">
              <a:latin typeface="Arial Narrow" panose="020B0606020202030204" pitchFamily="34" charset="0"/>
            </a:endParaRPr>
          </a:p>
          <a:p>
            <a:pPr marL="542925" lvl="0" indent="-180975" algn="just"/>
            <a:r>
              <a:rPr lang="pl-PL" sz="2000" dirty="0" smtClean="0">
                <a:latin typeface="Arial Narrow" panose="020B0606020202030204" pitchFamily="34" charset="0"/>
              </a:rPr>
              <a:t>   (</a:t>
            </a:r>
            <a:r>
              <a:rPr lang="pl-PL" sz="2000" dirty="0">
                <a:latin typeface="Arial Narrow" panose="020B0606020202030204" pitchFamily="34" charset="0"/>
              </a:rPr>
              <a:t>wycena powinna zawierać  całkowity wymiar czasu pracy realizatora oraz określenie stawki </a:t>
            </a:r>
            <a:r>
              <a:rPr lang="pl-PL" sz="2000" dirty="0" smtClean="0">
                <a:latin typeface="Arial Narrow" panose="020B0606020202030204" pitchFamily="34" charset="0"/>
              </a:rPr>
              <a:t>godzinowej).</a:t>
            </a:r>
            <a:endParaRPr lang="pl-PL" sz="2000" dirty="0">
              <a:latin typeface="Arial Narrow" panose="020B0606020202030204" pitchFamily="34" charset="0"/>
            </a:endParaRPr>
          </a:p>
          <a:p>
            <a:pPr marL="361950" lvl="0" indent="-361950" algn="just"/>
            <a:endParaRPr lang="pl-PL" sz="1500" dirty="0">
              <a:latin typeface="Arial Narrow" panose="020B0606020202030204" pitchFamily="34" charset="0"/>
            </a:endParaRPr>
          </a:p>
          <a:p>
            <a:pPr marL="342900" lvl="0" indent="-342900" algn="just">
              <a:buFont typeface="Wingdings" panose="05000000000000000000" pitchFamily="2" charset="2"/>
              <a:buChar char="§"/>
            </a:pPr>
            <a:r>
              <a:rPr lang="pl-PL" sz="2000" b="1" dirty="0">
                <a:latin typeface="Arial Narrow" panose="020B0606020202030204" pitchFamily="34" charset="0"/>
              </a:rPr>
              <a:t>Wszystkie osoby zaangażowane w realizację zadania </a:t>
            </a:r>
            <a:r>
              <a:rPr lang="pl-PL" sz="2000" dirty="0">
                <a:latin typeface="Arial Narrow" panose="020B0606020202030204" pitchFamily="34" charset="0"/>
              </a:rPr>
              <a:t>powinny systematycznie </a:t>
            </a:r>
            <a:r>
              <a:rPr lang="pl-PL" sz="2000" dirty="0" smtClean="0">
                <a:latin typeface="Arial Narrow" panose="020B0606020202030204" pitchFamily="34" charset="0"/>
              </a:rPr>
              <a:t>prowadzić ewidencję </a:t>
            </a:r>
            <a:r>
              <a:rPr lang="pl-PL" sz="2000" dirty="0">
                <a:latin typeface="Arial Narrow" panose="020B0606020202030204" pitchFamily="34" charset="0"/>
              </a:rPr>
              <a:t>czasu pracy ze szczegółowym opisem wykonywanej pracy na rzecz zadania. </a:t>
            </a:r>
            <a:endParaRPr lang="pl-PL" sz="2000" dirty="0" smtClean="0">
              <a:latin typeface="Arial Narrow" panose="020B0606020202030204" pitchFamily="34" charset="0"/>
            </a:endParaRPr>
          </a:p>
          <a:p>
            <a:pPr marL="342900" lvl="0" indent="-342900" algn="just"/>
            <a:r>
              <a:rPr lang="pl-PL" sz="2000" dirty="0" smtClean="0">
                <a:latin typeface="Arial Narrow" panose="020B0606020202030204" pitchFamily="34" charset="0"/>
              </a:rPr>
              <a:t>      Karty czasu pracy </a:t>
            </a:r>
            <a:r>
              <a:rPr lang="pl-PL" sz="2000" dirty="0">
                <a:latin typeface="Arial Narrow" panose="020B0606020202030204" pitchFamily="34" charset="0"/>
              </a:rPr>
              <a:t>muszą być podpisane przez osoby wykonujące pracę oraz zatwierdzone przez osoby uprawnione do reprezentacji </a:t>
            </a:r>
            <a:r>
              <a:rPr lang="pl-PL" sz="2000" dirty="0" smtClean="0">
                <a:latin typeface="Arial Narrow" panose="020B0606020202030204" pitchFamily="34" charset="0"/>
              </a:rPr>
              <a:t>podmiotu.</a:t>
            </a:r>
          </a:p>
          <a:p>
            <a:pPr marL="342900" lvl="0" indent="-342900" algn="just"/>
            <a:endParaRPr lang="pl-PL" sz="500" dirty="0" smtClean="0">
              <a:latin typeface="Arial Narrow" panose="020B0606020202030204" pitchFamily="34" charset="0"/>
            </a:endParaRPr>
          </a:p>
          <a:p>
            <a:pPr marL="342900" lvl="0" indent="12700" algn="just"/>
            <a:r>
              <a:rPr lang="pl-PL" sz="2000" i="1" dirty="0" smtClean="0">
                <a:latin typeface="Arial Narrow" panose="020B0606020202030204" pitchFamily="34" charset="0"/>
              </a:rPr>
              <a:t>Wzór miesięcznej karty czasu pracy dostępny jest na stronie internetowej                       ROPS w Rzeszowie: www.rops.rzeszow.pl.</a:t>
            </a:r>
            <a:endParaRPr lang="pl-PL" sz="2000" i="1" dirty="0"/>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41</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37599109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170099"/>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Zleceniobiorca powinien systematycznie i przejrzyście </a:t>
            </a:r>
            <a:r>
              <a:rPr lang="pl-PL" sz="2000" dirty="0" smtClean="0">
                <a:latin typeface="Arial Narrow" panose="020B0606020202030204" pitchFamily="34" charset="0"/>
              </a:rPr>
              <a:t>dokumentować przeprowadzone </a:t>
            </a:r>
            <a:r>
              <a:rPr lang="pl-PL" sz="2000" dirty="0">
                <a:latin typeface="Arial Narrow" panose="020B0606020202030204" pitchFamily="34" charset="0"/>
              </a:rPr>
              <a:t>działania określone w </a:t>
            </a:r>
            <a:r>
              <a:rPr lang="pl-PL" sz="2000" dirty="0" smtClean="0">
                <a:latin typeface="Arial Narrow" panose="020B0606020202030204" pitchFamily="34" charset="0"/>
              </a:rPr>
              <a:t>ofercie. </a:t>
            </a:r>
          </a:p>
          <a:p>
            <a:pPr marL="342900" lvl="0" indent="-342900" algn="just"/>
            <a:r>
              <a:rPr lang="pl-PL" sz="2000" dirty="0" smtClean="0">
                <a:latin typeface="Arial Narrow" panose="020B0606020202030204" pitchFamily="34" charset="0"/>
              </a:rPr>
              <a:t>      Należy </a:t>
            </a:r>
            <a:r>
              <a:rPr lang="pl-PL" sz="2000" dirty="0">
                <a:latin typeface="Arial Narrow" panose="020B0606020202030204" pitchFamily="34" charset="0"/>
              </a:rPr>
              <a:t>prowadzić dokumentację merytoryczną w postaci: list obecności, dzienników zajęć, ewidencji porad i dyżurów, deklaracji uczestnictwa, umów z wykonawcami itp.</a:t>
            </a:r>
          </a:p>
          <a:p>
            <a:pPr algn="just"/>
            <a:r>
              <a:rPr lang="pl-PL" sz="2000" b="1" dirty="0">
                <a:latin typeface="Arial Narrow" panose="020B0606020202030204" pitchFamily="34" charset="0"/>
              </a:rPr>
              <a:t> </a:t>
            </a:r>
            <a:endParaRPr lang="pl-PL" sz="2000" dirty="0">
              <a:latin typeface="Arial Narrow" panose="020B0606020202030204" pitchFamily="34" charset="0"/>
            </a:endParaRPr>
          </a:p>
          <a:p>
            <a:pPr marL="342900" lvl="0" indent="-342900" algn="just">
              <a:buFont typeface="Wingdings" panose="05000000000000000000" pitchFamily="2" charset="2"/>
              <a:buChar char="§"/>
            </a:pPr>
            <a:r>
              <a:rPr lang="pl-PL" sz="2000" dirty="0">
                <a:latin typeface="Arial Narrow" panose="020B0606020202030204" pitchFamily="34" charset="0"/>
              </a:rPr>
              <a:t>Realizator zadania publicznego powinien na bieżąco dokumentować fakt prowadzenia zajęć z uczestnikami zadania poprzez prowadzenie imiennych wykazów uczestników zajęć z wyszczególnieniem rodzaju zajęć, miejsca i czasu ich prowadzenia oraz tematyki realizowanych zajęć.</a:t>
            </a:r>
          </a:p>
          <a:p>
            <a:pPr lvl="0"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42</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28828638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1924493"/>
            <a:ext cx="8526173" cy="5139869"/>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W przypadku </a:t>
            </a:r>
            <a:r>
              <a:rPr lang="pl-PL" sz="2000" dirty="0" smtClean="0">
                <a:latin typeface="Arial Narrow" panose="020B0606020202030204" pitchFamily="34" charset="0"/>
              </a:rPr>
              <a:t>finansowania </a:t>
            </a:r>
            <a:r>
              <a:rPr lang="pl-PL" sz="2000" dirty="0">
                <a:latin typeface="Arial Narrow" panose="020B0606020202030204" pitchFamily="34" charset="0"/>
              </a:rPr>
              <a:t>- </a:t>
            </a:r>
            <a:r>
              <a:rPr lang="pl-PL" sz="2000" b="1" dirty="0">
                <a:latin typeface="Arial Narrow" panose="020B0606020202030204" pitchFamily="34" charset="0"/>
              </a:rPr>
              <a:t>zakupu nagród</a:t>
            </a:r>
            <a:r>
              <a:rPr lang="pl-PL" sz="2000" dirty="0">
                <a:latin typeface="Arial Narrow" panose="020B0606020202030204" pitchFamily="34" charset="0"/>
              </a:rPr>
              <a:t> rzeczowych (przez nagrody należy </a:t>
            </a:r>
            <a:r>
              <a:rPr lang="pl-PL" sz="2000" dirty="0" smtClean="0">
                <a:latin typeface="Arial Narrow" panose="020B0606020202030204" pitchFamily="34" charset="0"/>
              </a:rPr>
              <a:t>rozumieć: </a:t>
            </a:r>
            <a:r>
              <a:rPr lang="pl-PL" sz="2000" dirty="0">
                <a:latin typeface="Arial Narrow" panose="020B0606020202030204" pitchFamily="34" charset="0"/>
              </a:rPr>
              <a:t>puchary, dyplomy, artykuły </a:t>
            </a:r>
            <a:r>
              <a:rPr lang="pl-PL" sz="2000" dirty="0" smtClean="0">
                <a:latin typeface="Arial Narrow" panose="020B0606020202030204" pitchFamily="34" charset="0"/>
              </a:rPr>
              <a:t>biurowe, </a:t>
            </a:r>
            <a:r>
              <a:rPr lang="pl-PL" sz="2000" dirty="0">
                <a:latin typeface="Arial Narrow" panose="020B0606020202030204" pitchFamily="34" charset="0"/>
              </a:rPr>
              <a:t>słodycze oraz </a:t>
            </a:r>
            <a:r>
              <a:rPr lang="pl-PL" sz="2000" dirty="0" smtClean="0">
                <a:latin typeface="Arial Narrow" panose="020B0606020202030204" pitchFamily="34" charset="0"/>
              </a:rPr>
              <a:t>drobne upominki              o wartości maksymalnie 50 zł. brutto), dokumentami </a:t>
            </a:r>
            <a:r>
              <a:rPr lang="pl-PL" sz="2000" dirty="0">
                <a:latin typeface="Arial Narrow" panose="020B0606020202030204" pitchFamily="34" charset="0"/>
              </a:rPr>
              <a:t>potwierdzającymi przekazanie tych nagród są imienne listy odbioru, zawierające pokwitowanie odbioru nagrody przez obdarowanego, podpisane przez osoby uprawnione do </a:t>
            </a:r>
            <a:r>
              <a:rPr lang="pl-PL" sz="2000" dirty="0" smtClean="0">
                <a:latin typeface="Arial Narrow" panose="020B0606020202030204" pitchFamily="34" charset="0"/>
              </a:rPr>
              <a:t>reprezentowania podmiotu</a:t>
            </a:r>
            <a:r>
              <a:rPr lang="pl-PL" sz="2000" dirty="0">
                <a:latin typeface="Arial Narrow" panose="020B0606020202030204" pitchFamily="34" charset="0"/>
              </a:rPr>
              <a:t>. </a:t>
            </a:r>
            <a:endParaRPr lang="pl-PL" sz="2000" dirty="0" smtClean="0">
              <a:latin typeface="Arial Narrow" panose="020B0606020202030204" pitchFamily="34" charset="0"/>
            </a:endParaRPr>
          </a:p>
          <a:p>
            <a:pPr lvl="0" algn="just"/>
            <a:endParaRPr lang="pl-PL" sz="800" dirty="0">
              <a:latin typeface="Arial Narrow" panose="020B0606020202030204" pitchFamily="34" charset="0"/>
            </a:endParaRPr>
          </a:p>
          <a:p>
            <a:pPr marL="361950" lvl="0" algn="just"/>
            <a:r>
              <a:rPr lang="pl-PL" sz="2000" dirty="0" smtClean="0">
                <a:latin typeface="Arial Narrow" panose="020B0606020202030204" pitchFamily="34" charset="0"/>
              </a:rPr>
              <a:t>W </a:t>
            </a:r>
            <a:r>
              <a:rPr lang="pl-PL" sz="2000" dirty="0">
                <a:latin typeface="Arial Narrow" panose="020B0606020202030204" pitchFamily="34" charset="0"/>
              </a:rPr>
              <a:t>imieniu osób, które nie ukończyły 13 lat, potwierdzenia odbioru nagród dokonuje rodzic, opiekun prawny, bądź przedstawiciel podmiotu realizującego zadanie publiczne. </a:t>
            </a:r>
            <a:endParaRPr lang="pl-PL" sz="2000" dirty="0" smtClean="0">
              <a:latin typeface="Arial Narrow" panose="020B0606020202030204" pitchFamily="34" charset="0"/>
            </a:endParaRPr>
          </a:p>
          <a:p>
            <a:pPr marL="361950" lvl="0" algn="just"/>
            <a:r>
              <a:rPr lang="pl-PL" sz="2000" dirty="0" smtClean="0">
                <a:latin typeface="Arial Narrow" panose="020B0606020202030204" pitchFamily="34" charset="0"/>
              </a:rPr>
              <a:t>Lista </a:t>
            </a:r>
            <a:r>
              <a:rPr lang="pl-PL" sz="2000" dirty="0">
                <a:latin typeface="Arial Narrow" panose="020B0606020202030204" pitchFamily="34" charset="0"/>
              </a:rPr>
              <a:t>powinna być opatrzona datą, zgodną z datą przekazania nagród oraz powinna zawierać informację na temat zawodów, turnieju lub imprezy, w związku, z którą nagrody zostały rozdane. </a:t>
            </a:r>
            <a:endParaRPr lang="pl-PL" sz="2000" dirty="0" smtClean="0">
              <a:latin typeface="Arial Narrow" panose="020B0606020202030204" pitchFamily="34" charset="0"/>
            </a:endParaRPr>
          </a:p>
          <a:p>
            <a:pPr marL="361950" lvl="0" algn="just"/>
            <a:endParaRPr lang="pl-PL" sz="800" dirty="0" smtClean="0">
              <a:latin typeface="Arial Narrow" panose="020B0606020202030204" pitchFamily="34" charset="0"/>
            </a:endParaRPr>
          </a:p>
          <a:p>
            <a:pPr marL="361950" lvl="0" algn="just"/>
            <a:r>
              <a:rPr lang="pl-PL" sz="2000" dirty="0" smtClean="0">
                <a:latin typeface="Arial Narrow" panose="020B0606020202030204" pitchFamily="34" charset="0"/>
              </a:rPr>
              <a:t>W przypadku przekazywania nagród w trakcie festynów, zawodów lub imprez               o charakterze masowym, dopuszcza się dokumentowanie przekazania nagród za pomocą zbiorczego protokołu przekazania nagród.</a:t>
            </a:r>
            <a:endParaRPr lang="pl-PL" sz="2000" dirty="0">
              <a:latin typeface="Arial Narrow" panose="020B0606020202030204" pitchFamily="34" charset="0"/>
            </a:endParaRPr>
          </a:p>
          <a:p>
            <a:pPr lvl="0"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43</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8014337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170099"/>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W przypadku </a:t>
            </a:r>
            <a:r>
              <a:rPr lang="pl-PL" sz="2000" dirty="0" smtClean="0">
                <a:latin typeface="Arial Narrow" panose="020B0606020202030204" pitchFamily="34" charset="0"/>
              </a:rPr>
              <a:t>finansowania </a:t>
            </a:r>
            <a:r>
              <a:rPr lang="pl-PL" sz="2000" dirty="0">
                <a:latin typeface="Arial Narrow" panose="020B0606020202030204" pitchFamily="34" charset="0"/>
              </a:rPr>
              <a:t>– </a:t>
            </a:r>
            <a:r>
              <a:rPr lang="pl-PL" sz="2000" b="1" dirty="0">
                <a:latin typeface="Arial Narrow" panose="020B0606020202030204" pitchFamily="34" charset="0"/>
              </a:rPr>
              <a:t>usług transportowych</a:t>
            </a:r>
            <a:r>
              <a:rPr lang="pl-PL" sz="2000" dirty="0">
                <a:latin typeface="Arial Narrow" panose="020B0606020202030204" pitchFamily="34" charset="0"/>
              </a:rPr>
              <a:t>, należy sporządzić listę uczestników projektu objętych transportem, podpisaną przez osoby uprawnione do reprezentowania </a:t>
            </a:r>
            <a:r>
              <a:rPr lang="pl-PL" sz="2000" dirty="0" smtClean="0">
                <a:latin typeface="Arial Narrow" panose="020B0606020202030204" pitchFamily="34" charset="0"/>
              </a:rPr>
              <a:t> </a:t>
            </a:r>
            <a:r>
              <a:rPr lang="pl-PL" sz="2000" dirty="0">
                <a:latin typeface="Arial Narrow" panose="020B0606020202030204" pitchFamily="34" charset="0"/>
              </a:rPr>
              <a:t>podmiotu.</a:t>
            </a:r>
          </a:p>
          <a:p>
            <a:pPr algn="just"/>
            <a:r>
              <a:rPr lang="pl-PL" sz="2000" dirty="0">
                <a:latin typeface="Arial Narrow" panose="020B0606020202030204" pitchFamily="34" charset="0"/>
              </a:rPr>
              <a:t> </a:t>
            </a:r>
          </a:p>
          <a:p>
            <a:pPr marL="342900" lvl="0" indent="-342900" algn="just">
              <a:buFont typeface="Wingdings" panose="05000000000000000000" pitchFamily="2" charset="2"/>
              <a:buChar char="§"/>
            </a:pPr>
            <a:r>
              <a:rPr lang="pl-PL" sz="2000" dirty="0">
                <a:latin typeface="Arial Narrow" panose="020B0606020202030204" pitchFamily="34" charset="0"/>
              </a:rPr>
              <a:t>W przypadku </a:t>
            </a:r>
            <a:r>
              <a:rPr lang="pl-PL" sz="2000" dirty="0" smtClean="0">
                <a:latin typeface="Arial Narrow" panose="020B0606020202030204" pitchFamily="34" charset="0"/>
              </a:rPr>
              <a:t>finansowania </a:t>
            </a:r>
            <a:r>
              <a:rPr lang="pl-PL" sz="2000" dirty="0">
                <a:latin typeface="Arial Narrow" panose="020B0606020202030204" pitchFamily="34" charset="0"/>
              </a:rPr>
              <a:t>– </a:t>
            </a:r>
            <a:r>
              <a:rPr lang="pl-PL" sz="2000" b="1" dirty="0">
                <a:latin typeface="Arial Narrow" panose="020B0606020202030204" pitchFamily="34" charset="0"/>
              </a:rPr>
              <a:t>publikacji, folderów, broszur, książek, materiałów konferencyjnych i pokonferencyjnych, plakatów, ulotek itp.</a:t>
            </a:r>
            <a:r>
              <a:rPr lang="pl-PL" sz="2000" dirty="0">
                <a:latin typeface="Arial Narrow" panose="020B0606020202030204" pitchFamily="34" charset="0"/>
              </a:rPr>
              <a:t>, faktura/rachunek powinien zawierać informację o liczbie sztuk/egzemplarzy. </a:t>
            </a:r>
            <a:endParaRPr lang="pl-PL" sz="2000" dirty="0" smtClean="0">
              <a:latin typeface="Arial Narrow" panose="020B0606020202030204" pitchFamily="34" charset="0"/>
            </a:endParaRPr>
          </a:p>
          <a:p>
            <a:pPr marL="342900" lvl="0" indent="-342900" algn="just"/>
            <a:r>
              <a:rPr lang="pl-PL" sz="2000" dirty="0" smtClean="0">
                <a:latin typeface="Arial Narrow" panose="020B0606020202030204" pitchFamily="34" charset="0"/>
              </a:rPr>
              <a:t>      </a:t>
            </a:r>
            <a:r>
              <a:rPr lang="pl-PL" sz="2000" b="1" dirty="0" smtClean="0">
                <a:latin typeface="Arial Narrow" panose="020B0606020202030204" pitchFamily="34" charset="0"/>
              </a:rPr>
              <a:t>Przed </a:t>
            </a:r>
            <a:r>
              <a:rPr lang="pl-PL" sz="2000" b="1" dirty="0">
                <a:latin typeface="Arial Narrow" panose="020B0606020202030204" pitchFamily="34" charset="0"/>
              </a:rPr>
              <a:t>przystąpieniem do wydruku folderów, broszur, książek </a:t>
            </a:r>
            <a:r>
              <a:rPr lang="pl-PL" sz="2000" b="1" dirty="0" smtClean="0">
                <a:latin typeface="Arial Narrow" panose="020B0606020202030204" pitchFamily="34" charset="0"/>
              </a:rPr>
              <a:t>i </a:t>
            </a:r>
            <a:r>
              <a:rPr lang="pl-PL" sz="2000" b="1" dirty="0">
                <a:latin typeface="Arial Narrow" panose="020B0606020202030204" pitchFamily="34" charset="0"/>
              </a:rPr>
              <a:t>biuletynów </a:t>
            </a:r>
            <a:r>
              <a:rPr lang="pl-PL" sz="2000" b="1" dirty="0" smtClean="0">
                <a:latin typeface="Arial Narrow" panose="020B0606020202030204" pitchFamily="34" charset="0"/>
              </a:rPr>
              <a:t>Zleceniobiorca </a:t>
            </a:r>
            <a:r>
              <a:rPr lang="pl-PL" sz="2000" b="1" dirty="0">
                <a:latin typeface="Arial Narrow" panose="020B0606020202030204" pitchFamily="34" charset="0"/>
              </a:rPr>
              <a:t>przedstawi </a:t>
            </a:r>
            <a:r>
              <a:rPr lang="pl-PL" sz="2000" b="1" dirty="0" smtClean="0">
                <a:latin typeface="Arial Narrow" panose="020B0606020202030204" pitchFamily="34" charset="0"/>
              </a:rPr>
              <a:t>Zleceniodawcy </a:t>
            </a:r>
            <a:r>
              <a:rPr lang="pl-PL" sz="2000" b="1" dirty="0">
                <a:latin typeface="Arial Narrow" panose="020B0606020202030204" pitchFamily="34" charset="0"/>
              </a:rPr>
              <a:t>do </a:t>
            </a:r>
            <a:r>
              <a:rPr lang="pl-PL" sz="2000" b="1" dirty="0" smtClean="0">
                <a:latin typeface="Arial Narrow" panose="020B0606020202030204" pitchFamily="34" charset="0"/>
              </a:rPr>
              <a:t>akceptacji </a:t>
            </a:r>
            <a:r>
              <a:rPr lang="pl-PL" sz="2000" b="1" dirty="0">
                <a:latin typeface="Arial Narrow" panose="020B0606020202030204" pitchFamily="34" charset="0"/>
              </a:rPr>
              <a:t>projekt publikacji.</a:t>
            </a:r>
          </a:p>
          <a:p>
            <a:pPr algn="just"/>
            <a:r>
              <a:rPr lang="pl-PL" sz="2000" dirty="0">
                <a:latin typeface="Arial Narrow" panose="020B0606020202030204" pitchFamily="34" charset="0"/>
              </a:rPr>
              <a:t> </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44</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9753014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1924493"/>
            <a:ext cx="8526173" cy="4708981"/>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W przypadku </a:t>
            </a:r>
            <a:r>
              <a:rPr lang="pl-PL" sz="2000" dirty="0" smtClean="0">
                <a:latin typeface="Arial Narrow" panose="020B0606020202030204" pitchFamily="34" charset="0"/>
              </a:rPr>
              <a:t>finansowania </a:t>
            </a:r>
            <a:r>
              <a:rPr lang="pl-PL" sz="2000" dirty="0">
                <a:latin typeface="Arial Narrow" panose="020B0606020202030204" pitchFamily="34" charset="0"/>
              </a:rPr>
              <a:t>- </a:t>
            </a:r>
            <a:r>
              <a:rPr lang="pl-PL" sz="2000" b="1" dirty="0">
                <a:latin typeface="Arial Narrow" panose="020B0606020202030204" pitchFamily="34" charset="0"/>
              </a:rPr>
              <a:t>usługi gastronomicznej (catering)</a:t>
            </a:r>
            <a:r>
              <a:rPr lang="pl-PL" sz="2000" dirty="0">
                <a:latin typeface="Arial Narrow" panose="020B0606020202030204" pitchFamily="34" charset="0"/>
              </a:rPr>
              <a:t> faktura/rachunek powinien zawierać informację o liczbie osób korzystających z usługi oraz koszt jednostkowy przypadający na jednego uczestnika. </a:t>
            </a:r>
            <a:endParaRPr lang="pl-PL" sz="2000" dirty="0" smtClean="0">
              <a:latin typeface="Arial Narrow" panose="020B0606020202030204" pitchFamily="34" charset="0"/>
            </a:endParaRPr>
          </a:p>
          <a:p>
            <a:pPr marL="342900" lvl="0" indent="-342900" algn="just"/>
            <a:endParaRPr lang="pl-PL" sz="1000" dirty="0" smtClean="0">
              <a:latin typeface="Arial Narrow" panose="020B0606020202030204" pitchFamily="34" charset="0"/>
            </a:endParaRPr>
          </a:p>
          <a:p>
            <a:pPr marL="342900" lvl="0" indent="-342900" algn="just">
              <a:buFont typeface="Wingdings" panose="05000000000000000000" pitchFamily="2" charset="2"/>
              <a:buChar char="§"/>
            </a:pPr>
            <a:r>
              <a:rPr lang="pl-PL" sz="2000" b="1" dirty="0" smtClean="0">
                <a:latin typeface="Arial Narrow" panose="020B0606020202030204" pitchFamily="34" charset="0"/>
              </a:rPr>
              <a:t>Rozliczenie podróży służbowych </a:t>
            </a:r>
            <a:r>
              <a:rPr lang="pl-PL" sz="2000" dirty="0" smtClean="0">
                <a:latin typeface="Arial Narrow" panose="020B0606020202030204" pitchFamily="34" charset="0"/>
              </a:rPr>
              <a:t>odbywać się będzie na podstawie druku delegacji oraz poleceń wyjazdu służbowego wraz z sposobem obliczenia należnej diety               i dokładnym opisem potwierdzającym powiązanie wyjazdu służbowego z celami zleconego zadania.</a:t>
            </a:r>
          </a:p>
          <a:p>
            <a:pPr marL="342900" lvl="0" indent="-342900" algn="just"/>
            <a:endParaRPr lang="pl-PL" sz="1000" dirty="0">
              <a:latin typeface="Arial Narrow" panose="020B0606020202030204" pitchFamily="34" charset="0"/>
            </a:endParaRPr>
          </a:p>
          <a:p>
            <a:pPr marL="342900" lvl="0" indent="-342900" algn="just">
              <a:buFont typeface="Wingdings" panose="05000000000000000000" pitchFamily="2" charset="2"/>
              <a:buChar char="§"/>
            </a:pPr>
            <a:r>
              <a:rPr lang="pl-PL" sz="2000" dirty="0">
                <a:latin typeface="Arial Narrow" panose="020B0606020202030204" pitchFamily="34" charset="0"/>
              </a:rPr>
              <a:t>W przypadku zakupu ze środków województwa </a:t>
            </a:r>
            <a:r>
              <a:rPr lang="pl-PL" sz="2000" dirty="0" smtClean="0">
                <a:latin typeface="Arial Narrow" panose="020B0606020202030204" pitchFamily="34" charset="0"/>
              </a:rPr>
              <a:t> </a:t>
            </a:r>
            <a:r>
              <a:rPr lang="pl-PL" sz="2000" b="1" dirty="0">
                <a:latin typeface="Arial Narrow" panose="020B0606020202030204" pitchFamily="34" charset="0"/>
              </a:rPr>
              <a:t>wyposażenia</a:t>
            </a:r>
            <a:r>
              <a:rPr lang="pl-PL" sz="2000" dirty="0">
                <a:latin typeface="Arial Narrow" panose="020B0606020202030204" pitchFamily="34" charset="0"/>
              </a:rPr>
              <a:t> </a:t>
            </a:r>
            <a:r>
              <a:rPr lang="pl-PL" sz="2000" dirty="0" smtClean="0">
                <a:latin typeface="Arial Narrow" panose="020B0606020202030204" pitchFamily="34" charset="0"/>
              </a:rPr>
              <a:t>w ramach realizacji zadania publicznego, konieczne jest prowadzenie jego ewidencji, za wyjątkiem drobnych przedmiotów o niewielkiej wartości (zgodnie z polityką rachunkowości Zleceniobiorcy). </a:t>
            </a:r>
          </a:p>
          <a:p>
            <a:pPr marL="342900" lvl="0" indent="-342900" algn="just"/>
            <a:r>
              <a:rPr lang="pl-PL" sz="2000" dirty="0" smtClean="0">
                <a:latin typeface="Arial Narrow" panose="020B0606020202030204" pitchFamily="34" charset="0"/>
              </a:rPr>
              <a:t>      Wyposażenie </a:t>
            </a:r>
            <a:r>
              <a:rPr lang="pl-PL" sz="2000" dirty="0">
                <a:latin typeface="Arial Narrow" panose="020B0606020202030204" pitchFamily="34" charset="0"/>
              </a:rPr>
              <a:t>należy oznaczyć informacją „</a:t>
            </a:r>
            <a:r>
              <a:rPr lang="pl-PL" sz="2000" i="1" dirty="0">
                <a:latin typeface="Arial Narrow" panose="020B0606020202030204" pitchFamily="34" charset="0"/>
              </a:rPr>
              <a:t>zakup ze środków </a:t>
            </a:r>
            <a:r>
              <a:rPr lang="pl-PL" sz="2000" i="1" dirty="0" smtClean="0">
                <a:latin typeface="Arial Narrow" panose="020B0606020202030204" pitchFamily="34" charset="0"/>
              </a:rPr>
              <a:t>Województwa Podkarpackiego – Regionalnego Ośrodka Polityki Społecznej w Rzeszowie w </a:t>
            </a:r>
            <a:r>
              <a:rPr lang="pl-PL" sz="2000" i="1" dirty="0">
                <a:latin typeface="Arial Narrow" panose="020B0606020202030204" pitchFamily="34" charset="0"/>
              </a:rPr>
              <a:t>ramach </a:t>
            </a:r>
            <a:r>
              <a:rPr lang="pl-PL" sz="2000" i="1" dirty="0" smtClean="0">
                <a:latin typeface="Arial Narrow" panose="020B0606020202030204" pitchFamily="34" charset="0"/>
              </a:rPr>
              <a:t>realizacji zadania </a:t>
            </a:r>
            <a:r>
              <a:rPr lang="pl-PL" sz="2000" i="1" dirty="0">
                <a:latin typeface="Arial Narrow" panose="020B0606020202030204" pitchFamily="34" charset="0"/>
              </a:rPr>
              <a:t>publicznego </a:t>
            </a:r>
            <a:r>
              <a:rPr lang="pl-PL" sz="2000" i="1" dirty="0" smtClean="0">
                <a:latin typeface="Arial Narrow" panose="020B0606020202030204" pitchFamily="34" charset="0"/>
              </a:rPr>
              <a:t>- nr </a:t>
            </a:r>
            <a:r>
              <a:rPr lang="pl-PL" sz="2000" i="1" dirty="0">
                <a:latin typeface="Arial Narrow" panose="020B0606020202030204" pitchFamily="34" charset="0"/>
              </a:rPr>
              <a:t>umowy …”</a:t>
            </a:r>
            <a:r>
              <a:rPr lang="pl-PL" sz="2000" dirty="0">
                <a:latin typeface="Arial Narrow" panose="020B0606020202030204" pitchFamily="34" charset="0"/>
              </a:rPr>
              <a:t>  </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45</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38094467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477875"/>
          </a:xfrm>
          <a:prstGeom prst="rect">
            <a:avLst/>
          </a:prstGeom>
          <a:noFill/>
        </p:spPr>
        <p:txBody>
          <a:bodyPr wrap="square" rtlCol="0">
            <a:spAutoFit/>
          </a:bodyPr>
          <a:lstStyle/>
          <a:p>
            <a:pPr marL="342900" indent="-342900" algn="just">
              <a:buFont typeface="Wingdings" panose="05000000000000000000" pitchFamily="2" charset="2"/>
              <a:buChar char="§"/>
            </a:pPr>
            <a:r>
              <a:rPr lang="pl-PL" sz="2000" dirty="0" smtClean="0">
                <a:latin typeface="Arial Narrow" pitchFamily="34" charset="0"/>
              </a:rPr>
              <a:t>Wymagane jest umieszczenie przez Zleceniobiorcę logo Zleceniodawcy proporcjonalnie do wielkości innych oznaczeń, w sposób zapewniający jego dobrą widoczność (dostępne do pobrania ze strony ROPS Rzeszów </a:t>
            </a:r>
            <a:r>
              <a:rPr lang="pl-PL" sz="2000" u="sng" dirty="0" smtClean="0">
                <a:latin typeface="Arial Narrow" pitchFamily="34" charset="0"/>
                <a:hlinkClick r:id="rId2"/>
              </a:rPr>
              <a:t>www.rops.rzeszow.pl</a:t>
            </a:r>
            <a:r>
              <a:rPr lang="pl-PL" sz="2000" dirty="0" smtClean="0">
                <a:latin typeface="Arial Narrow" pitchFamily="34" charset="0"/>
              </a:rPr>
              <a:t>, zakładka Menu – do pobrania) oraz zapisu: „Dofinansowano z budżetu Województwa Podkarpackiego – Regionalnego Ośrodka Polityki Społecznej w Rzeszowie” na wszystkich dokumentach dotyczących realizowanego zadania, w szczególności na: materiałach szkoleniowych, edukacyjnych, promocyjnych, informacyjnych oraz na zakupionym ze środków dotacji wyposażeniu. </a:t>
            </a:r>
          </a:p>
          <a:p>
            <a:pPr lvl="0" algn="just"/>
            <a:endParaRPr lang="pl-PL" sz="1500" dirty="0">
              <a:latin typeface="Arial Narrow" pitchFamily="34" charset="0"/>
            </a:endParaRPr>
          </a:p>
          <a:p>
            <a:pPr lvl="0" algn="just"/>
            <a:r>
              <a:rPr lang="pl-PL" sz="2000" dirty="0" smtClean="0">
                <a:latin typeface="Arial Narrow" pitchFamily="34" charset="0"/>
              </a:rPr>
              <a:t>Niedopełnienie </a:t>
            </a:r>
            <a:r>
              <a:rPr lang="pl-PL" sz="2000" dirty="0">
                <a:latin typeface="Arial Narrow" pitchFamily="34" charset="0"/>
              </a:rPr>
              <a:t>tego obowiązku może skutkować uznaniem danego kosztu za niekwalifikowany.</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46</a:t>
            </a:fld>
            <a:endParaRPr lang="de-DE" dirty="0"/>
          </a:p>
        </p:txBody>
      </p:sp>
      <p:pic>
        <p:nvPicPr>
          <p:cNvPr id="9" name="Obraz 8" descr="Logo ROPS.png"/>
          <p:cNvPicPr>
            <a:picLocks noChangeAspect="1"/>
          </p:cNvPicPr>
          <p:nvPr/>
        </p:nvPicPr>
        <p:blipFill>
          <a:blip r:embed="rId3"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4908637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Rozliczenie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2862322"/>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smtClean="0">
                <a:latin typeface="Arial Narrow" panose="020B0606020202030204" pitchFamily="34" charset="0"/>
              </a:rPr>
              <a:t>Zleceniobiorca </a:t>
            </a:r>
            <a:r>
              <a:rPr lang="pl-PL" sz="2000" dirty="0">
                <a:latin typeface="Arial Narrow" panose="020B0606020202030204" pitchFamily="34" charset="0"/>
              </a:rPr>
              <a:t>jest zobowiązany do </a:t>
            </a:r>
            <a:r>
              <a:rPr lang="pl-PL" sz="2000" dirty="0" smtClean="0">
                <a:latin typeface="Arial Narrow" panose="020B0606020202030204" pitchFamily="34" charset="0"/>
              </a:rPr>
              <a:t>sporządzenia </a:t>
            </a:r>
            <a:r>
              <a:rPr lang="pl-PL" sz="2000" dirty="0">
                <a:latin typeface="Arial Narrow" panose="020B0606020202030204" pitchFamily="34" charset="0"/>
              </a:rPr>
              <a:t>sprawozdania z wykonania zadania publicznego w terminie określonym w umowie</a:t>
            </a:r>
            <a:r>
              <a:rPr lang="pl-PL" sz="2000" dirty="0" smtClean="0">
                <a:latin typeface="Arial Narrow" panose="020B0606020202030204" pitchFamily="34" charset="0"/>
              </a:rPr>
              <a:t>.</a:t>
            </a:r>
          </a:p>
          <a:p>
            <a:pPr marL="342900" lvl="0" indent="-342900" algn="just">
              <a:buFont typeface="Wingdings" panose="05000000000000000000" pitchFamily="2" charset="2"/>
              <a:buChar char="§"/>
            </a:pPr>
            <a:endParaRPr lang="pl-PL" sz="2000" dirty="0" smtClean="0">
              <a:latin typeface="Arial Narrow" panose="020B0606020202030204" pitchFamily="34" charset="0"/>
            </a:endParaRPr>
          </a:p>
          <a:p>
            <a:pPr marL="342900" indent="-342900" algn="just">
              <a:buFont typeface="Wingdings" panose="05000000000000000000" pitchFamily="2" charset="2"/>
              <a:buChar char="§"/>
            </a:pPr>
            <a:r>
              <a:rPr lang="pl-PL" sz="2000" b="1" dirty="0">
                <a:latin typeface="Arial Narrow" panose="020B0606020202030204" pitchFamily="34" charset="0"/>
              </a:rPr>
              <a:t>Do sprawozdania należy dołączyć bez wezwania kopie faktur/rachunków, przelewów i innych dokumentów finansowych potwierdzających realizacje zadania, </a:t>
            </a:r>
            <a:r>
              <a:rPr lang="pl-PL" sz="2000" dirty="0">
                <a:latin typeface="Arial Narrow" panose="020B0606020202030204" pitchFamily="34" charset="0"/>
              </a:rPr>
              <a:t>a także </a:t>
            </a:r>
            <a:r>
              <a:rPr lang="pl-PL" sz="2000" b="1" dirty="0" smtClean="0">
                <a:latin typeface="Arial Narrow" panose="020B0606020202030204" pitchFamily="34" charset="0"/>
              </a:rPr>
              <a:t>porozumienia, umowy</a:t>
            </a:r>
            <a:r>
              <a:rPr lang="pl-PL" sz="2000" dirty="0" smtClean="0">
                <a:latin typeface="Arial Narrow" panose="020B0606020202030204" pitchFamily="34" charset="0"/>
              </a:rPr>
              <a:t>, </a:t>
            </a:r>
            <a:r>
              <a:rPr lang="pl-PL" sz="2000" b="1" dirty="0" smtClean="0">
                <a:latin typeface="Arial Narrow" panose="020B0606020202030204" pitchFamily="34" charset="0"/>
              </a:rPr>
              <a:t>oświadczenia, ewidencję czasu pracy, listy obecności, dzienniki zajęć, ewidencję porad i dyżurów, deklaracje uczestnictwa, listy odbioru nagród/ korzystania z transportu, publikacje, foldery, książki, broszury, materiały konferencyjne i pokonferencyjne, plakaty, ulotki itp.</a:t>
            </a:r>
            <a:endParaRPr lang="pl-PL" sz="2000" b="1" dirty="0">
              <a:solidFill>
                <a:srgbClr val="FF0000"/>
              </a:solidFill>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47</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11391997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Rozliczenie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2862322"/>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Wszystkie dokumenty dołączone do sprawozdania muszą być potwierdzone za zgodność z oryginałem na każdej stronie dokumentu przez osoby uprawnione do </a:t>
            </a:r>
            <a:r>
              <a:rPr lang="pl-PL" sz="2000" dirty="0" smtClean="0">
                <a:latin typeface="Arial Narrow" panose="020B0606020202030204" pitchFamily="34" charset="0"/>
              </a:rPr>
              <a:t>reprezentacji </a:t>
            </a:r>
            <a:r>
              <a:rPr lang="pl-PL" sz="2000" dirty="0">
                <a:latin typeface="Arial Narrow" panose="020B0606020202030204" pitchFamily="34" charset="0"/>
              </a:rPr>
              <a:t>zgodnie z KRS bądź innym rejestrem lub których uprawnienia wynikają </a:t>
            </a:r>
            <a:r>
              <a:rPr lang="pl-PL" sz="2000" dirty="0" smtClean="0">
                <a:latin typeface="Arial Narrow" panose="020B0606020202030204" pitchFamily="34" charset="0"/>
              </a:rPr>
              <a:t/>
            </a:r>
            <a:br>
              <a:rPr lang="pl-PL" sz="2000" dirty="0" smtClean="0">
                <a:latin typeface="Arial Narrow" panose="020B0606020202030204" pitchFamily="34" charset="0"/>
              </a:rPr>
            </a:br>
            <a:r>
              <a:rPr lang="pl-PL" sz="2000" dirty="0" smtClean="0">
                <a:latin typeface="Arial Narrow" panose="020B0606020202030204" pitchFamily="34" charset="0"/>
              </a:rPr>
              <a:t>z </a:t>
            </a:r>
            <a:r>
              <a:rPr lang="pl-PL" sz="2000" dirty="0">
                <a:latin typeface="Arial Narrow" panose="020B0606020202030204" pitchFamily="34" charset="0"/>
              </a:rPr>
              <a:t>załączonych pełnomocnictw.</a:t>
            </a:r>
          </a:p>
          <a:p>
            <a:pPr algn="just"/>
            <a:r>
              <a:rPr lang="pl-PL" sz="2000" dirty="0">
                <a:latin typeface="Arial Narrow" panose="020B0606020202030204" pitchFamily="34" charset="0"/>
              </a:rPr>
              <a:t>  </a:t>
            </a:r>
          </a:p>
          <a:p>
            <a:pPr marL="342900" lvl="0" indent="-342900" algn="just">
              <a:buFont typeface="Wingdings" panose="05000000000000000000" pitchFamily="2" charset="2"/>
              <a:buChar char="§"/>
            </a:pPr>
            <a:r>
              <a:rPr lang="pl-PL" sz="2000" dirty="0">
                <a:latin typeface="Arial Narrow" panose="020B0606020202030204" pitchFamily="34" charset="0"/>
              </a:rPr>
              <a:t>Na wezwanie Zleceniodawcy, Zleceniobiorca jest zobowiązany w wyznaczonym</a:t>
            </a:r>
            <a:br>
              <a:rPr lang="pl-PL" sz="2000" dirty="0">
                <a:latin typeface="Arial Narrow" panose="020B0606020202030204" pitchFamily="34" charset="0"/>
              </a:rPr>
            </a:br>
            <a:r>
              <a:rPr lang="pl-PL" sz="2000" dirty="0">
                <a:latin typeface="Arial Narrow" panose="020B0606020202030204" pitchFamily="34" charset="0"/>
              </a:rPr>
              <a:t>terminie do przedłożenia do wglądu oryginałów faktur i innych dowodów księgowych</a:t>
            </a:r>
            <a:br>
              <a:rPr lang="pl-PL" sz="2000" dirty="0">
                <a:latin typeface="Arial Narrow" panose="020B0606020202030204" pitchFamily="34" charset="0"/>
              </a:rPr>
            </a:br>
            <a:r>
              <a:rPr lang="pl-PL" sz="2000" dirty="0">
                <a:latin typeface="Arial Narrow" panose="020B0606020202030204" pitchFamily="34" charset="0"/>
              </a:rPr>
              <a:t>wykazanych w sprawozdaniu w celu kontroli i potwierdzenia wysokości pokrytych przez Zleceniobiorcę wydatków.</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48</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25893901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Rozliczenie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785652"/>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Do rozliczenia dotacji konieczne jest przedstawienie pozafinansowych dowodów realizacji zadania (np.: zdjęcia, wycinki prasowe, kilka prac uczestników, </a:t>
            </a:r>
            <a:r>
              <a:rPr lang="pl-PL" sz="2000" dirty="0" smtClean="0">
                <a:latin typeface="Arial Narrow" panose="020B0606020202030204" pitchFamily="34" charset="0"/>
              </a:rPr>
              <a:t>itp</a:t>
            </a:r>
            <a:r>
              <a:rPr lang="pl-PL" sz="2000" dirty="0">
                <a:latin typeface="Arial Narrow" panose="020B0606020202030204" pitchFamily="34" charset="0"/>
              </a:rPr>
              <a:t>.). </a:t>
            </a:r>
          </a:p>
          <a:p>
            <a:pPr algn="just"/>
            <a:r>
              <a:rPr lang="pl-PL" sz="2000" dirty="0">
                <a:latin typeface="Arial Narrow" panose="020B0606020202030204" pitchFamily="34" charset="0"/>
              </a:rPr>
              <a:t> </a:t>
            </a:r>
          </a:p>
          <a:p>
            <a:pPr marL="342900" lvl="0" indent="-342900" algn="just">
              <a:buFont typeface="Wingdings" panose="05000000000000000000" pitchFamily="2" charset="2"/>
              <a:buChar char="§"/>
            </a:pPr>
            <a:r>
              <a:rPr lang="pl-PL" sz="2000" dirty="0">
                <a:latin typeface="Arial Narrow" panose="020B0606020202030204" pitchFamily="34" charset="0"/>
              </a:rPr>
              <a:t>Sprawozdania z wykonania zadania publicznego poddawane </a:t>
            </a:r>
            <a:r>
              <a:rPr lang="pl-PL" sz="2000" dirty="0" smtClean="0">
                <a:latin typeface="Arial Narrow" panose="020B0606020202030204" pitchFamily="34" charset="0"/>
              </a:rPr>
              <a:t>są analizie</a:t>
            </a:r>
            <a:r>
              <a:rPr lang="pl-PL" sz="2000" dirty="0">
                <a:latin typeface="Arial Narrow" panose="020B0606020202030204" pitchFamily="34" charset="0"/>
              </a:rPr>
              <a:t>. </a:t>
            </a:r>
            <a:br>
              <a:rPr lang="pl-PL" sz="2000" dirty="0">
                <a:latin typeface="Arial Narrow" panose="020B0606020202030204" pitchFamily="34" charset="0"/>
              </a:rPr>
            </a:br>
            <a:r>
              <a:rPr lang="pl-PL" sz="2000" dirty="0">
                <a:latin typeface="Arial Narrow" panose="020B0606020202030204" pitchFamily="34" charset="0"/>
              </a:rPr>
              <a:t>W przypadku braku uchybień Zleceniobiorca zostaje poinformowany o przyjęciu sprawozdania. </a:t>
            </a:r>
            <a:endParaRPr lang="pl-PL" sz="2000" dirty="0" smtClean="0">
              <a:latin typeface="Arial Narrow" panose="020B0606020202030204" pitchFamily="34" charset="0"/>
            </a:endParaRPr>
          </a:p>
          <a:p>
            <a:pPr marL="342900" lvl="0" indent="-342900" algn="just"/>
            <a:r>
              <a:rPr lang="pl-PL" sz="2000" dirty="0" smtClean="0">
                <a:latin typeface="Arial Narrow" panose="020B0606020202030204" pitchFamily="34" charset="0"/>
              </a:rPr>
              <a:t>	Z </a:t>
            </a:r>
            <a:r>
              <a:rPr lang="pl-PL" sz="2000" dirty="0">
                <a:latin typeface="Arial Narrow" panose="020B0606020202030204" pitchFamily="34" charset="0"/>
              </a:rPr>
              <a:t>chwilą zaakceptowania sprawozdania przez Zleceniodawcę, umowę uznaje się za wykonaną.</a:t>
            </a:r>
          </a:p>
          <a:p>
            <a:pPr algn="just"/>
            <a:r>
              <a:rPr lang="pl-PL" sz="2000" dirty="0">
                <a:latin typeface="Arial Narrow" panose="020B0606020202030204" pitchFamily="34" charset="0"/>
              </a:rPr>
              <a:t> </a:t>
            </a:r>
          </a:p>
          <a:p>
            <a:pPr marL="342900" lvl="0" indent="-342900" algn="just">
              <a:buFont typeface="Wingdings" panose="05000000000000000000" pitchFamily="2" charset="2"/>
              <a:buChar char="§"/>
            </a:pPr>
            <a:r>
              <a:rPr lang="pl-PL" sz="2000" dirty="0">
                <a:latin typeface="Arial Narrow" panose="020B0606020202030204" pitchFamily="34" charset="0"/>
              </a:rPr>
              <a:t>W przypadku, gdy, sprawozdanie zawiera </a:t>
            </a:r>
            <a:r>
              <a:rPr lang="pl-PL" sz="2000" dirty="0" smtClean="0">
                <a:latin typeface="Arial Narrow" panose="020B0606020202030204" pitchFamily="34" charset="0"/>
              </a:rPr>
              <a:t>błędy / uchybienia </a:t>
            </a:r>
            <a:r>
              <a:rPr lang="pl-PL" sz="2000" dirty="0">
                <a:latin typeface="Arial Narrow" panose="020B0606020202030204" pitchFamily="34" charset="0"/>
              </a:rPr>
              <a:t>podmiot zostanie powiadomiony pisemnie celem złożenia korekty sprawozdania lub uzupełnienia dokumentacji.</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49</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10802421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Adresaci konkursów</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4785926"/>
          </a:xfrm>
          <a:prstGeom prst="rect">
            <a:avLst/>
          </a:prstGeom>
          <a:noFill/>
        </p:spPr>
        <p:txBody>
          <a:bodyPr wrap="square" rtlCol="0">
            <a:spAutoFit/>
          </a:bodyPr>
          <a:lstStyle/>
          <a:p>
            <a:pPr lvl="0" algn="just"/>
            <a:r>
              <a:rPr lang="pl-PL" sz="2000" b="1" dirty="0" smtClean="0">
                <a:latin typeface="Arial Narrow" panose="020B0606020202030204" pitchFamily="34" charset="0"/>
              </a:rPr>
              <a:t>Dofinansowanie </a:t>
            </a:r>
            <a:r>
              <a:rPr lang="pl-PL" sz="2000" b="1" dirty="0">
                <a:latin typeface="Arial Narrow" panose="020B0606020202030204" pitchFamily="34" charset="0"/>
              </a:rPr>
              <a:t>nie może być przyznane: </a:t>
            </a:r>
            <a:endParaRPr lang="pl-PL" sz="2000" b="1" dirty="0" smtClean="0">
              <a:latin typeface="Arial Narrow" panose="020B0606020202030204" pitchFamily="34" charset="0"/>
            </a:endParaRPr>
          </a:p>
          <a:p>
            <a:pPr lvl="0" algn="just"/>
            <a:endParaRPr lang="pl-PL" sz="500" dirty="0">
              <a:latin typeface="Arial Narrow" panose="020B0606020202030204" pitchFamily="34" charset="0"/>
            </a:endParaRPr>
          </a:p>
          <a:p>
            <a:pPr marL="273050" indent="-273050" algn="just"/>
            <a:r>
              <a:rPr lang="pl-PL" sz="2000" dirty="0" smtClean="0">
                <a:latin typeface="Arial Narrow" panose="020B0606020202030204" pitchFamily="34" charset="0"/>
              </a:rPr>
              <a:t>1. </a:t>
            </a:r>
            <a:r>
              <a:rPr lang="pl-PL" sz="2000" dirty="0">
                <a:latin typeface="Arial Narrow" panose="020B0606020202030204" pitchFamily="34" charset="0"/>
              </a:rPr>
              <a:t>Podmiotom wymienionym w art.3 ust.4 ustawy z dnia 24 kwietnia 2003r. o działalności pożytku publicznego i o wolontariacie </a:t>
            </a:r>
            <a:r>
              <a:rPr lang="pl-PL" sz="2000" dirty="0" smtClean="0">
                <a:latin typeface="Arial Narrow" panose="020B0606020202030204" pitchFamily="34" charset="0"/>
              </a:rPr>
              <a:t>(Dz. U. z 2014 r., poz. 1118 z późn. zm.), </a:t>
            </a:r>
            <a:r>
              <a:rPr lang="pl-PL" sz="2000" dirty="0">
                <a:latin typeface="Arial Narrow" panose="020B0606020202030204" pitchFamily="34" charset="0"/>
              </a:rPr>
              <a:t>tj.: </a:t>
            </a:r>
          </a:p>
          <a:p>
            <a:pPr marL="273050" algn="just"/>
            <a:r>
              <a:rPr lang="pl-PL" sz="2000" dirty="0">
                <a:latin typeface="Arial Narrow" panose="020B0606020202030204" pitchFamily="34" charset="0"/>
              </a:rPr>
              <a:t>a) partiom politycznym, </a:t>
            </a:r>
          </a:p>
          <a:p>
            <a:pPr marL="273050" algn="just"/>
            <a:r>
              <a:rPr lang="pl-PL" sz="2000" dirty="0">
                <a:latin typeface="Arial Narrow" panose="020B0606020202030204" pitchFamily="34" charset="0"/>
              </a:rPr>
              <a:t>b) związkom zawodowym i organizacjom pracodawców, </a:t>
            </a:r>
          </a:p>
          <a:p>
            <a:pPr marL="273050" algn="just"/>
            <a:r>
              <a:rPr lang="pl-PL" sz="2000" dirty="0">
                <a:latin typeface="Arial Narrow" panose="020B0606020202030204" pitchFamily="34" charset="0"/>
              </a:rPr>
              <a:t>c) samorządom </a:t>
            </a:r>
            <a:r>
              <a:rPr lang="pl-PL" sz="2000" dirty="0" smtClean="0">
                <a:latin typeface="Arial Narrow" panose="020B0606020202030204" pitchFamily="34" charset="0"/>
              </a:rPr>
              <a:t>zawodowym,</a:t>
            </a:r>
            <a:endParaRPr lang="pl-PL" sz="2000" dirty="0">
              <a:latin typeface="Arial Narrow" panose="020B0606020202030204" pitchFamily="34" charset="0"/>
            </a:endParaRPr>
          </a:p>
          <a:p>
            <a:pPr marL="273050" algn="just"/>
            <a:r>
              <a:rPr lang="pl-PL" sz="2000" dirty="0">
                <a:latin typeface="Arial Narrow" panose="020B0606020202030204" pitchFamily="34" charset="0"/>
              </a:rPr>
              <a:t>d) fundacjom utworzonym przez partie </a:t>
            </a:r>
            <a:r>
              <a:rPr lang="pl-PL" sz="2000" dirty="0" smtClean="0">
                <a:latin typeface="Arial Narrow" panose="020B0606020202030204" pitchFamily="34" charset="0"/>
              </a:rPr>
              <a:t>polityczne, </a:t>
            </a:r>
          </a:p>
          <a:p>
            <a:pPr algn="just"/>
            <a:endParaRPr lang="pl-PL" sz="1000" dirty="0">
              <a:latin typeface="Arial Narrow" panose="020B0606020202030204" pitchFamily="34" charset="0"/>
            </a:endParaRPr>
          </a:p>
          <a:p>
            <a:pPr algn="just"/>
            <a:r>
              <a:rPr lang="pl-PL" sz="2000" dirty="0" smtClean="0">
                <a:latin typeface="Arial Narrow" panose="020B0606020202030204" pitchFamily="34" charset="0"/>
              </a:rPr>
              <a:t>2. Podmiotom</a:t>
            </a:r>
            <a:r>
              <a:rPr lang="pl-PL" sz="2000" dirty="0">
                <a:latin typeface="Arial Narrow" panose="020B0606020202030204" pitchFamily="34" charset="0"/>
              </a:rPr>
              <a:t>, które:</a:t>
            </a:r>
          </a:p>
          <a:p>
            <a:pPr marL="265113" indent="7938" algn="just"/>
            <a:r>
              <a:rPr lang="pl-PL" sz="2000" dirty="0">
                <a:latin typeface="Arial Narrow" panose="020B0606020202030204" pitchFamily="34" charset="0"/>
              </a:rPr>
              <a:t>a)  zostały postawione w stan likwidacji,</a:t>
            </a:r>
          </a:p>
          <a:p>
            <a:pPr marL="627063" indent="-354013" algn="just"/>
            <a:r>
              <a:rPr lang="pl-PL" sz="2000" dirty="0">
                <a:latin typeface="Arial Narrow" panose="020B0606020202030204" pitchFamily="34" charset="0"/>
              </a:rPr>
              <a:t>b) nie wywiązały się z obowiązków w zakresie płacenia składek na ubezpieczenia społeczne czy podatków, zgodnie z obowiązującymi przepisami </a:t>
            </a:r>
            <a:r>
              <a:rPr lang="pl-PL" sz="2000" dirty="0" smtClean="0">
                <a:latin typeface="Arial Narrow" panose="020B0606020202030204" pitchFamily="34" charset="0"/>
              </a:rPr>
              <a:t>prawa</a:t>
            </a:r>
            <a:r>
              <a:rPr lang="pl-PL" sz="2000" dirty="0">
                <a:latin typeface="Arial Narrow" panose="020B0606020202030204" pitchFamily="34" charset="0"/>
              </a:rPr>
              <a:t>,</a:t>
            </a:r>
            <a:endParaRPr lang="pl-PL" sz="2000" dirty="0" smtClean="0">
              <a:latin typeface="Arial Narrow" panose="020B0606020202030204" pitchFamily="34" charset="0"/>
            </a:endParaRPr>
          </a:p>
          <a:p>
            <a:pPr algn="just"/>
            <a:endParaRPr lang="pl-PL" sz="1000" dirty="0">
              <a:latin typeface="Arial Narrow" panose="020B0606020202030204" pitchFamily="34" charset="0"/>
            </a:endParaRPr>
          </a:p>
          <a:p>
            <a:pPr marL="265113" indent="-265113" algn="just"/>
            <a:r>
              <a:rPr lang="pl-PL" sz="2000" dirty="0" smtClean="0">
                <a:latin typeface="Arial Narrow" panose="020B0606020202030204" pitchFamily="34" charset="0"/>
              </a:rPr>
              <a:t>3.	Podmiotom</a:t>
            </a:r>
            <a:r>
              <a:rPr lang="pl-PL" sz="2000" dirty="0">
                <a:latin typeface="Arial Narrow" panose="020B0606020202030204" pitchFamily="34" charset="0"/>
              </a:rPr>
              <a:t>, które planują </a:t>
            </a:r>
            <a:r>
              <a:rPr lang="pl-PL" sz="2000" dirty="0" smtClean="0">
                <a:latin typeface="Arial Narrow" panose="020B0606020202030204" pitchFamily="34" charset="0"/>
              </a:rPr>
              <a:t>realizację </a:t>
            </a:r>
            <a:r>
              <a:rPr lang="pl-PL" sz="2000" dirty="0">
                <a:latin typeface="Arial Narrow" panose="020B0606020202030204" pitchFamily="34" charset="0"/>
              </a:rPr>
              <a:t>zadania o zasięgu </a:t>
            </a:r>
            <a:r>
              <a:rPr lang="pl-PL" sz="2000" dirty="0" smtClean="0">
                <a:latin typeface="Arial Narrow" panose="020B0606020202030204" pitchFamily="34" charset="0"/>
              </a:rPr>
              <a:t>gminnym i powiatowym,                tj</a:t>
            </a:r>
            <a:r>
              <a:rPr lang="pl-PL" sz="2000" dirty="0">
                <a:latin typeface="Arial Narrow" panose="020B0606020202030204" pitchFamily="34" charset="0"/>
              </a:rPr>
              <a:t>. działanie nakierowane na beneficjentów tylko jednej </a:t>
            </a:r>
            <a:r>
              <a:rPr lang="pl-PL" sz="2000" dirty="0" smtClean="0">
                <a:latin typeface="Arial Narrow" panose="020B0606020202030204" pitchFamily="34" charset="0"/>
              </a:rPr>
              <a:t>gminy lub jednego powiatu.</a:t>
            </a:r>
            <a:endParaRPr lang="pl-PL" sz="2000" dirty="0">
              <a:latin typeface="Arial Narrow" panose="020B0606020202030204" pitchFamily="34" charset="0"/>
            </a:endParaRPr>
          </a:p>
          <a:p>
            <a:pPr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5</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42808440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Rozliczenie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4093428"/>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Błędy lub braki w </a:t>
            </a:r>
            <a:r>
              <a:rPr lang="pl-PL" sz="2000" dirty="0" smtClean="0">
                <a:latin typeface="Arial Narrow" panose="020B0606020202030204" pitchFamily="34" charset="0"/>
              </a:rPr>
              <a:t>złożonym </a:t>
            </a:r>
            <a:r>
              <a:rPr lang="pl-PL" sz="2000" dirty="0">
                <a:latin typeface="Arial Narrow" panose="020B0606020202030204" pitchFamily="34" charset="0"/>
              </a:rPr>
              <a:t>sprawozdaniu winny </a:t>
            </a:r>
            <a:r>
              <a:rPr lang="pl-PL" sz="2000" dirty="0" smtClean="0">
                <a:latin typeface="Arial Narrow" panose="020B0606020202030204" pitchFamily="34" charset="0"/>
              </a:rPr>
              <a:t>być usuwane </a:t>
            </a:r>
            <a:r>
              <a:rPr lang="pl-PL" sz="2000" dirty="0">
                <a:latin typeface="Arial Narrow" panose="020B0606020202030204" pitchFamily="34" charset="0"/>
              </a:rPr>
              <a:t>lub uzupełniane </a:t>
            </a:r>
            <a:r>
              <a:rPr lang="pl-PL" sz="2000" dirty="0" smtClean="0">
                <a:latin typeface="Arial Narrow" panose="020B0606020202030204" pitchFamily="34" charset="0"/>
              </a:rPr>
              <a:t/>
            </a:r>
            <a:br>
              <a:rPr lang="pl-PL" sz="2000" dirty="0" smtClean="0">
                <a:latin typeface="Arial Narrow" panose="020B0606020202030204" pitchFamily="34" charset="0"/>
              </a:rPr>
            </a:br>
            <a:r>
              <a:rPr lang="pl-PL" sz="2000" dirty="0" smtClean="0">
                <a:latin typeface="Arial Narrow" panose="020B0606020202030204" pitchFamily="34" charset="0"/>
              </a:rPr>
              <a:t>w </a:t>
            </a:r>
            <a:r>
              <a:rPr lang="pl-PL" sz="2000" dirty="0">
                <a:latin typeface="Arial Narrow" panose="020B0606020202030204" pitchFamily="34" charset="0"/>
              </a:rPr>
              <a:t>terminie wskazanym w pisemnym wezwaniu Zleceniodawcy. </a:t>
            </a:r>
            <a:endParaRPr lang="pl-PL" sz="2000" dirty="0" smtClean="0">
              <a:latin typeface="Arial Narrow" panose="020B0606020202030204" pitchFamily="34" charset="0"/>
            </a:endParaRPr>
          </a:p>
          <a:p>
            <a:pPr marL="342900" lvl="0" indent="-342900" algn="just"/>
            <a:r>
              <a:rPr lang="pl-PL" sz="2000" dirty="0" smtClean="0">
                <a:latin typeface="Arial Narrow" panose="020B0606020202030204" pitchFamily="34" charset="0"/>
              </a:rPr>
              <a:t>      Nieusunięcie </a:t>
            </a:r>
            <a:r>
              <a:rPr lang="pl-PL" sz="2000" dirty="0">
                <a:latin typeface="Arial Narrow" panose="020B0606020202030204" pitchFamily="34" charset="0"/>
              </a:rPr>
              <a:t>błędów lub nieuzupełnienie braków w sprawozdaniu, we wskazanym przez Zleceniodawcę terminie, skutkuje odmową akceptacji sprawozdania </a:t>
            </a:r>
            <a:r>
              <a:rPr lang="pl-PL" sz="2000" dirty="0" smtClean="0">
                <a:latin typeface="Arial Narrow" panose="020B0606020202030204" pitchFamily="34" charset="0"/>
              </a:rPr>
              <a:t>                     i </a:t>
            </a:r>
            <a:r>
              <a:rPr lang="pl-PL" sz="2000" dirty="0">
                <a:latin typeface="Arial Narrow" panose="020B0606020202030204" pitchFamily="34" charset="0"/>
              </a:rPr>
              <a:t>możliwością rozwiązania umowy przez Zleceniodawcę.</a:t>
            </a:r>
          </a:p>
          <a:p>
            <a:pPr algn="just"/>
            <a:r>
              <a:rPr lang="pl-PL" sz="2000" dirty="0">
                <a:latin typeface="Arial Narrow" panose="020B0606020202030204" pitchFamily="34" charset="0"/>
              </a:rPr>
              <a:t> </a:t>
            </a:r>
          </a:p>
          <a:p>
            <a:pPr marL="342900" lvl="0" indent="-342900" algn="just">
              <a:buFont typeface="Wingdings" panose="05000000000000000000" pitchFamily="2" charset="2"/>
              <a:buChar char="§"/>
            </a:pPr>
            <a:r>
              <a:rPr lang="pl-PL" sz="2000" dirty="0">
                <a:latin typeface="Arial Narrow" panose="020B0606020202030204" pitchFamily="34" charset="0"/>
              </a:rPr>
              <a:t>Brak akceptacji sprawozdania wszczyna procedurę administracyjną kończącą się wydaniem przez Marszałka </a:t>
            </a:r>
            <a:r>
              <a:rPr lang="pl-PL" sz="2000" dirty="0" smtClean="0">
                <a:latin typeface="Arial Narrow" panose="020B0606020202030204" pitchFamily="34" charset="0"/>
              </a:rPr>
              <a:t>Województwa </a:t>
            </a:r>
            <a:r>
              <a:rPr lang="pl-PL" sz="2000" dirty="0">
                <a:latin typeface="Arial Narrow" panose="020B0606020202030204" pitchFamily="34" charset="0"/>
              </a:rPr>
              <a:t>decyzji lub rozwiązaniem umowy ze wskazaniem kwoty przypadającej do zwrotu i terminu, od którego nalicza się odsetki zgodnie z ustawą o finansach publicznych.</a:t>
            </a:r>
          </a:p>
          <a:p>
            <a:r>
              <a:rPr lang="pl-PL" sz="2000" dirty="0"/>
              <a:t> </a:t>
            </a:r>
          </a:p>
          <a:p>
            <a:pPr lvl="0"/>
            <a:r>
              <a:rPr lang="pl-PL" sz="2000" dirty="0"/>
              <a:t/>
            </a:r>
            <a:br>
              <a:rPr lang="pl-PL" sz="2000" dirty="0"/>
            </a:br>
            <a:endParaRPr lang="pl-PL" sz="2000" dirty="0"/>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50</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14504702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Rozliczenie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4093428"/>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Niewykorzystana kwota dotacji, niekwalifikowane środki dotacji lub kwota dotacji pobrana w nadmiernej wysokości podlega </a:t>
            </a:r>
            <a:r>
              <a:rPr lang="pl-PL" sz="2000" dirty="0" smtClean="0">
                <a:latin typeface="Arial Narrow" panose="020B0606020202030204" pitchFamily="34" charset="0"/>
              </a:rPr>
              <a:t>zwrotowi.</a:t>
            </a:r>
          </a:p>
          <a:p>
            <a:pPr lvl="0" algn="just"/>
            <a:endParaRPr lang="pl-PL" sz="2000" dirty="0">
              <a:latin typeface="Arial Narrow" panose="020B0606020202030204" pitchFamily="34" charset="0"/>
            </a:endParaRPr>
          </a:p>
          <a:p>
            <a:pPr lvl="0" algn="just"/>
            <a:r>
              <a:rPr lang="pl-PL" sz="2000" dirty="0" smtClean="0">
                <a:latin typeface="Arial Narrow" panose="020B0606020202030204" pitchFamily="34" charset="0"/>
              </a:rPr>
              <a:t> </a:t>
            </a:r>
            <a:r>
              <a:rPr lang="pl-PL" sz="2000" dirty="0">
                <a:latin typeface="Arial Narrow" panose="020B0606020202030204" pitchFamily="34" charset="0"/>
              </a:rPr>
              <a:t>W </a:t>
            </a:r>
            <a:r>
              <a:rPr lang="pl-PL" sz="2000" u="sng" dirty="0">
                <a:latin typeface="Arial Narrow" panose="020B0606020202030204" pitchFamily="34" charset="0"/>
              </a:rPr>
              <a:t>opisie przelewu</a:t>
            </a:r>
            <a:r>
              <a:rPr lang="pl-PL" sz="2000" dirty="0">
                <a:latin typeface="Arial Narrow" panose="020B0606020202030204" pitchFamily="34" charset="0"/>
              </a:rPr>
              <a:t> należy podać: </a:t>
            </a:r>
            <a:endParaRPr lang="pl-PL" sz="2000" dirty="0" smtClean="0">
              <a:latin typeface="Arial Narrow" panose="020B0606020202030204" pitchFamily="34" charset="0"/>
            </a:endParaRPr>
          </a:p>
          <a:p>
            <a:pPr lvl="0" indent="180975" algn="just">
              <a:buFontTx/>
              <a:buChar char="-"/>
            </a:pPr>
            <a:r>
              <a:rPr lang="pl-PL" sz="2000" dirty="0" smtClean="0">
                <a:latin typeface="Arial Narrow" panose="020B0606020202030204" pitchFamily="34" charset="0"/>
              </a:rPr>
              <a:t> nr </a:t>
            </a:r>
            <a:r>
              <a:rPr lang="pl-PL" sz="2000" dirty="0">
                <a:latin typeface="Arial Narrow" panose="020B0606020202030204" pitchFamily="34" charset="0"/>
              </a:rPr>
              <a:t>umowy, której dotyczy zwrot, </a:t>
            </a:r>
            <a:endParaRPr lang="pl-PL" sz="2000" dirty="0" smtClean="0">
              <a:latin typeface="Arial Narrow" panose="020B0606020202030204" pitchFamily="34" charset="0"/>
            </a:endParaRPr>
          </a:p>
          <a:p>
            <a:pPr marL="265113" lvl="0" indent="-265113" algn="just">
              <a:buFontTx/>
              <a:buChar char="-"/>
            </a:pPr>
            <a:r>
              <a:rPr lang="pl-PL" sz="2000" dirty="0" smtClean="0">
                <a:latin typeface="Arial Narrow" panose="020B0606020202030204" pitchFamily="34" charset="0"/>
              </a:rPr>
              <a:t>określić </a:t>
            </a:r>
            <a:r>
              <a:rPr lang="pl-PL" sz="2000" dirty="0">
                <a:latin typeface="Arial Narrow" panose="020B0606020202030204" pitchFamily="34" charset="0"/>
              </a:rPr>
              <a:t>wysokość środków dotacji oraz odrębnie kwotę odsetek naliczanych </a:t>
            </a:r>
            <a:r>
              <a:rPr lang="pl-PL" sz="2000" dirty="0" smtClean="0">
                <a:latin typeface="Arial Narrow" panose="020B0606020202030204" pitchFamily="34" charset="0"/>
              </a:rPr>
              <a:t>jak od </a:t>
            </a:r>
            <a:r>
              <a:rPr lang="pl-PL" sz="2000" dirty="0">
                <a:latin typeface="Arial Narrow" panose="020B0606020202030204" pitchFamily="34" charset="0"/>
              </a:rPr>
              <a:t>zaległości podatkowych</a:t>
            </a:r>
            <a:r>
              <a:rPr lang="pl-PL" sz="2000" dirty="0" smtClean="0">
                <a:latin typeface="Arial Narrow" panose="020B0606020202030204" pitchFamily="34" charset="0"/>
              </a:rPr>
              <a:t>.</a:t>
            </a:r>
          </a:p>
          <a:p>
            <a:pPr lvl="0" algn="just"/>
            <a:endParaRPr lang="pl-PL" sz="2000" dirty="0">
              <a:latin typeface="Arial Narrow" panose="020B0606020202030204" pitchFamily="34" charset="0"/>
            </a:endParaRPr>
          </a:p>
          <a:p>
            <a:pPr lvl="0" algn="just"/>
            <a:r>
              <a:rPr lang="pl-PL" sz="2000" dirty="0" smtClean="0">
                <a:latin typeface="Arial Narrow" panose="020B0606020202030204" pitchFamily="34" charset="0"/>
              </a:rPr>
              <a:t> </a:t>
            </a:r>
            <a:r>
              <a:rPr lang="pl-PL" sz="2000" dirty="0">
                <a:latin typeface="Arial Narrow" panose="020B0606020202030204" pitchFamily="34" charset="0"/>
              </a:rPr>
              <a:t>Niezwłocznie po dokonaniu zwrotu należy pisemnie poinformować Zleceniodawcę, </a:t>
            </a:r>
            <a:r>
              <a:rPr lang="pl-PL" sz="2000" dirty="0" smtClean="0">
                <a:latin typeface="Arial Narrow" panose="020B0606020202030204" pitchFamily="34" charset="0"/>
              </a:rPr>
              <a:t>          o </a:t>
            </a:r>
            <a:r>
              <a:rPr lang="pl-PL" sz="2000" dirty="0">
                <a:latin typeface="Arial Narrow" panose="020B0606020202030204" pitchFamily="34" charset="0"/>
              </a:rPr>
              <a:t>dokonanej wpłacie, wskazując dane zawarte w </a:t>
            </a:r>
            <a:r>
              <a:rPr lang="pl-PL" sz="2000" dirty="0" smtClean="0">
                <a:latin typeface="Arial Narrow" panose="020B0606020202030204" pitchFamily="34" charset="0"/>
              </a:rPr>
              <a:t>przelewie.</a:t>
            </a:r>
            <a:endParaRPr lang="pl-PL" sz="2000" dirty="0">
              <a:latin typeface="Arial Narrow" panose="020B0606020202030204" pitchFamily="34" charset="0"/>
            </a:endParaRPr>
          </a:p>
          <a:p>
            <a:pPr algn="just"/>
            <a:r>
              <a:rPr lang="pl-PL" sz="2000" dirty="0"/>
              <a:t> </a:t>
            </a:r>
          </a:p>
          <a:p>
            <a:pPr lvl="0"/>
            <a:r>
              <a:rPr lang="pl-PL" sz="2000" dirty="0"/>
              <a:t/>
            </a:r>
            <a:br>
              <a:rPr lang="pl-PL" sz="2000" dirty="0"/>
            </a:br>
            <a:endParaRPr lang="pl-PL" sz="2000" dirty="0"/>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51</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37425277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243031" y="2886343"/>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endParaRPr lang="pl-PL" sz="3200" b="1" noProof="0" dirty="0" smtClean="0">
              <a:latin typeface="+mj-lt"/>
              <a:ea typeface="+mj-ea"/>
              <a:cs typeface="+mj-cs"/>
            </a:endParaRPr>
          </a:p>
          <a:p>
            <a:pPr lvl="0">
              <a:spcBef>
                <a:spcPct val="0"/>
              </a:spcBef>
              <a:defRPr/>
            </a:pPr>
            <a:endParaRPr lang="pl-PL" sz="3200" b="1" noProof="0" dirty="0" smtClean="0">
              <a:latin typeface="+mj-lt"/>
              <a:ea typeface="+mj-ea"/>
              <a:cs typeface="+mj-cs"/>
            </a:endParaRPr>
          </a:p>
          <a:p>
            <a:pPr lvl="0">
              <a:spcBef>
                <a:spcPct val="0"/>
              </a:spcBef>
              <a:defRPr/>
            </a:pPr>
            <a:r>
              <a:rPr lang="pl-PL" sz="3200" b="1" noProof="0" dirty="0" smtClean="0">
                <a:latin typeface="+mj-lt"/>
                <a:ea typeface="+mj-ea"/>
                <a:cs typeface="+mj-cs"/>
              </a:rPr>
              <a:t>Terminy otwartych konkursów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854998"/>
            <a:ext cx="8526173" cy="2492990"/>
          </a:xfrm>
          <a:prstGeom prst="rect">
            <a:avLst/>
          </a:prstGeom>
          <a:noFill/>
        </p:spPr>
        <p:txBody>
          <a:bodyPr wrap="square" rtlCol="0">
            <a:spAutoFit/>
          </a:bodyPr>
          <a:lstStyle/>
          <a:p>
            <a:pPr algn="ctr">
              <a:lnSpc>
                <a:spcPct val="150000"/>
              </a:lnSpc>
            </a:pPr>
            <a:endParaRPr lang="pl-PL" sz="3200" b="1" dirty="0" smtClean="0">
              <a:latin typeface="+mj-lt"/>
            </a:endParaRPr>
          </a:p>
          <a:p>
            <a:pPr algn="ctr">
              <a:lnSpc>
                <a:spcPct val="150000"/>
              </a:lnSpc>
            </a:pPr>
            <a:r>
              <a:rPr lang="pl-PL" sz="3200" b="1" dirty="0" smtClean="0">
                <a:latin typeface="+mj-lt"/>
              </a:rPr>
              <a:t>                                          LUTY / MARZEC 2016 r.</a:t>
            </a:r>
            <a:endParaRPr lang="pl-PL" sz="3200" b="1" dirty="0">
              <a:latin typeface="+mj-lt"/>
            </a:endParaRPr>
          </a:p>
          <a:p>
            <a:pPr algn="just">
              <a:lnSpc>
                <a:spcPct val="150000"/>
              </a:lnSpc>
            </a:pPr>
            <a:r>
              <a:rPr lang="pl-PL" sz="2000" dirty="0"/>
              <a:t/>
            </a:r>
            <a:br>
              <a:rPr lang="pl-PL" sz="2000" dirty="0"/>
            </a:br>
            <a:endParaRPr lang="pl-PL" sz="2000" dirty="0"/>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52</a:t>
            </a:fld>
            <a:endParaRPr lang="de-DE" dirty="0"/>
          </a:p>
        </p:txBody>
      </p:sp>
      <p:sp>
        <p:nvSpPr>
          <p:cNvPr id="8" name="Prostokąt 7"/>
          <p:cNvSpPr/>
          <p:nvPr/>
        </p:nvSpPr>
        <p:spPr>
          <a:xfrm>
            <a:off x="294770" y="3643952"/>
            <a:ext cx="6563230" cy="646331"/>
          </a:xfrm>
          <a:prstGeom prst="rect">
            <a:avLst/>
          </a:prstGeom>
        </p:spPr>
        <p:txBody>
          <a:bodyPr wrap="square">
            <a:spAutoFit/>
          </a:bodyPr>
          <a:lstStyle/>
          <a:p>
            <a:endParaRPr lang="pl-PL" dirty="0" smtClean="0"/>
          </a:p>
          <a:p>
            <a:endParaRPr lang="pl-PL" dirty="0"/>
          </a:p>
        </p:txBody>
      </p:sp>
      <p:sp>
        <p:nvSpPr>
          <p:cNvPr id="9" name="Prostokąt 8"/>
          <p:cNvSpPr/>
          <p:nvPr/>
        </p:nvSpPr>
        <p:spPr>
          <a:xfrm>
            <a:off x="294770" y="4086652"/>
            <a:ext cx="8526173" cy="830997"/>
          </a:xfrm>
          <a:prstGeom prst="rect">
            <a:avLst/>
          </a:prstGeom>
        </p:spPr>
        <p:txBody>
          <a:bodyPr wrap="square">
            <a:spAutoFit/>
          </a:bodyPr>
          <a:lstStyle/>
          <a:p>
            <a:pPr lvl="0" algn="ctr">
              <a:spcBef>
                <a:spcPct val="0"/>
              </a:spcBef>
              <a:defRPr/>
            </a:pPr>
            <a:r>
              <a:rPr lang="pl-PL" sz="4800" b="1" dirty="0" smtClean="0">
                <a:solidFill>
                  <a:srgbClr val="C00000"/>
                </a:solidFill>
              </a:rPr>
              <a:t>konsultacje@rops.rzeszow.pl</a:t>
            </a:r>
            <a:endParaRPr lang="en-US" sz="4800" b="1" dirty="0">
              <a:solidFill>
                <a:srgbClr val="C00000"/>
              </a:solidFill>
            </a:endParaRPr>
          </a:p>
        </p:txBody>
      </p:sp>
      <p:pic>
        <p:nvPicPr>
          <p:cNvPr id="11" name="Obraz 10"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37688365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lukas.o\Desktop\Neuer Ordner\Abstract\10.jpg"/>
          <p:cNvPicPr>
            <a:picLocks noChangeAspect="1" noChangeArrowheads="1"/>
          </p:cNvPicPr>
          <p:nvPr/>
        </p:nvPicPr>
        <p:blipFill>
          <a:blip r:embed="rId2" cstate="print"/>
          <a:srcRect/>
          <a:stretch>
            <a:fillRect/>
          </a:stretch>
        </p:blipFill>
        <p:spPr bwMode="gray">
          <a:xfrm flipH="1">
            <a:off x="0" y="0"/>
            <a:ext cx="9144000" cy="6858001"/>
          </a:xfrm>
          <a:prstGeom prst="rect">
            <a:avLst/>
          </a:prstGeom>
          <a:noFill/>
        </p:spPr>
      </p:pic>
      <p:grpSp>
        <p:nvGrpSpPr>
          <p:cNvPr id="8" name="Gruppieren 7"/>
          <p:cNvGrpSpPr/>
          <p:nvPr/>
        </p:nvGrpSpPr>
        <p:grpSpPr>
          <a:xfrm>
            <a:off x="481824" y="2047164"/>
            <a:ext cx="5809795" cy="2676647"/>
            <a:chOff x="577074" y="2475959"/>
            <a:chExt cx="5809795" cy="2498057"/>
          </a:xfrm>
        </p:grpSpPr>
        <p:sp>
          <p:nvSpPr>
            <p:cNvPr id="5" name="Textfeld 4"/>
            <p:cNvSpPr txBox="1"/>
            <p:nvPr/>
          </p:nvSpPr>
          <p:spPr bwMode="gray">
            <a:xfrm>
              <a:off x="577074" y="2881135"/>
              <a:ext cx="5121980" cy="2092881"/>
            </a:xfrm>
            <a:prstGeom prst="rect">
              <a:avLst/>
            </a:prstGeom>
            <a:noFill/>
          </p:spPr>
          <p:txBody>
            <a:bodyPr wrap="none" lIns="0" tIns="0" rIns="0" bIns="0" rtlCol="0">
              <a:spAutoFit/>
            </a:bodyPr>
            <a:lstStyle/>
            <a:p>
              <a:pPr>
                <a:lnSpc>
                  <a:spcPct val="80000"/>
                </a:lnSpc>
              </a:pPr>
              <a:r>
                <a:rPr lang="pl-PL" sz="11000" b="1" noProof="1" smtClean="0">
                  <a:ln w="12700">
                    <a:noFill/>
                  </a:ln>
                  <a:solidFill>
                    <a:srgbClr val="A40000"/>
                  </a:solidFill>
                  <a:effectLst>
                    <a:innerShdw blurRad="63500" dist="50800" dir="13500000">
                      <a:prstClr val="black">
                        <a:alpha val="50000"/>
                      </a:prstClr>
                    </a:innerShdw>
                  </a:effectLst>
                </a:rPr>
                <a:t>Dziękuję</a:t>
              </a:r>
              <a:r>
                <a:rPr lang="pl-PL" sz="4400" noProof="1" smtClean="0">
                  <a:ln w="12700">
                    <a:noFill/>
                  </a:ln>
                  <a:solidFill>
                    <a:srgbClr val="A40000"/>
                  </a:solidFill>
                  <a:effectLst>
                    <a:innerShdw blurRad="63500" dist="50800" dir="13500000">
                      <a:prstClr val="black">
                        <a:alpha val="50000"/>
                      </a:prstClr>
                    </a:innerShdw>
                  </a:effectLst>
                </a:rPr>
                <a:t> </a:t>
              </a:r>
            </a:p>
            <a:p>
              <a:pPr>
                <a:lnSpc>
                  <a:spcPct val="80000"/>
                </a:lnSpc>
              </a:pPr>
              <a:r>
                <a:rPr lang="pl-PL" sz="6000" noProof="1" smtClean="0">
                  <a:ln w="12700">
                    <a:noFill/>
                  </a:ln>
                  <a:solidFill>
                    <a:srgbClr val="A40000"/>
                  </a:solidFill>
                  <a:effectLst>
                    <a:innerShdw blurRad="63500" dist="50800" dir="13500000">
                      <a:prstClr val="black">
                        <a:alpha val="50000"/>
                      </a:prstClr>
                    </a:innerShdw>
                  </a:effectLst>
                </a:rPr>
                <a:t>za uwagę</a:t>
              </a:r>
              <a:endParaRPr lang="de-DE" sz="6000" noProof="1">
                <a:ln w="12700">
                  <a:noFill/>
                </a:ln>
                <a:solidFill>
                  <a:srgbClr val="A40000"/>
                </a:solidFill>
                <a:effectLst>
                  <a:innerShdw blurRad="63500" dist="50800" dir="13500000">
                    <a:prstClr val="black">
                      <a:alpha val="50000"/>
                    </a:prstClr>
                  </a:innerShdw>
                </a:effectLst>
              </a:endParaRPr>
            </a:p>
          </p:txBody>
        </p:sp>
        <p:sp>
          <p:nvSpPr>
            <p:cNvPr id="6" name="Textfeld 5"/>
            <p:cNvSpPr txBox="1"/>
            <p:nvPr/>
          </p:nvSpPr>
          <p:spPr>
            <a:xfrm>
              <a:off x="5527059" y="2475959"/>
              <a:ext cx="859810" cy="2092881"/>
            </a:xfrm>
            <a:prstGeom prst="rect">
              <a:avLst/>
            </a:prstGeom>
            <a:noFill/>
          </p:spPr>
          <p:txBody>
            <a:bodyPr wrap="square" rtlCol="0">
              <a:spAutoFit/>
            </a:bodyPr>
            <a:lstStyle/>
            <a:p>
              <a:r>
                <a:rPr lang="pl-PL" sz="13000" b="1" noProof="1">
                  <a:ln w="12700">
                    <a:noFill/>
                  </a:ln>
                  <a:solidFill>
                    <a:srgbClr val="A40000"/>
                  </a:solidFill>
                  <a:effectLst>
                    <a:innerShdw blurRad="63500" dist="50800" dir="13500000">
                      <a:prstClr val="black">
                        <a:alpha val="50000"/>
                      </a:prstClr>
                    </a:innerShdw>
                  </a:effectLst>
                </a:rPr>
                <a:t>!</a:t>
              </a:r>
              <a:endParaRPr lang="de-DE" sz="13000" b="1" noProof="1" smtClean="0">
                <a:ln w="12700">
                  <a:noFill/>
                </a:ln>
                <a:solidFill>
                  <a:srgbClr val="A40000"/>
                </a:solidFill>
                <a:effectLst>
                  <a:innerShdw blurRad="63500" dist="50800" dir="13500000">
                    <a:prstClr val="black">
                      <a:alpha val="50000"/>
                    </a:prstClr>
                  </a:innerShdw>
                </a:effectLst>
              </a:endParaRPr>
            </a:p>
          </p:txBody>
        </p:sp>
      </p:grpSp>
      <p:pic>
        <p:nvPicPr>
          <p:cNvPr id="7" name="Obraz 6" descr="C:\Users\jsolarz\AppData\Local\Microsoft\Windows\Temporary Internet Files\Content.Outlook\NNX7PZPH\HERB.pn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0874" y="221548"/>
            <a:ext cx="1227768" cy="1309540"/>
          </a:xfrm>
          <a:prstGeom prst="rect">
            <a:avLst/>
          </a:prstGeom>
          <a:noFill/>
          <a:ln>
            <a:noFill/>
          </a:ln>
        </p:spPr>
      </p:pic>
      <p:pic>
        <p:nvPicPr>
          <p:cNvPr id="11" name="Obraz 10" descr="Logo ROPS.png"/>
          <p:cNvPicPr>
            <a:picLocks noChangeAspect="1"/>
          </p:cNvPicPr>
          <p:nvPr/>
        </p:nvPicPr>
        <p:blipFill>
          <a:blip r:embed="rId4" cstate="print"/>
          <a:stretch>
            <a:fillRect/>
          </a:stretch>
        </p:blipFill>
        <p:spPr>
          <a:xfrm>
            <a:off x="1578642" y="221548"/>
            <a:ext cx="1477439" cy="1477439"/>
          </a:xfrm>
          <a:prstGeom prst="rect">
            <a:avLst/>
          </a:prstGeom>
        </p:spPr>
      </p:pic>
    </p:spTree>
    <p:extLst>
      <p:ext uri="{BB962C8B-B14F-4D97-AF65-F5344CB8AC3E}">
        <p14:creationId xmlns:p14="http://schemas.microsoft.com/office/powerpoint/2010/main" xmlns="" val="16703422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Sposób przygotowania oferty</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2554545"/>
          </a:xfrm>
          <a:prstGeom prst="rect">
            <a:avLst/>
          </a:prstGeom>
          <a:noFill/>
        </p:spPr>
        <p:txBody>
          <a:bodyPr wrap="square" rtlCol="0">
            <a:spAutoFit/>
          </a:bodyPr>
          <a:lstStyle/>
          <a:p>
            <a:pPr marL="457200" lvl="0" indent="-457200" algn="just">
              <a:buAutoNum type="arabicPeriod"/>
            </a:pPr>
            <a:r>
              <a:rPr lang="pl-PL" sz="2000" dirty="0" smtClean="0">
                <a:latin typeface="Arial Narrow" panose="020B0606020202030204" pitchFamily="34" charset="0"/>
              </a:rPr>
              <a:t>Oferta musi zostać sporządzona zgodnie ze wzorem określonym w  Rozporządzeniu Ministra Pracy i Polityki Społecznej z dnia 15 grudnia 2010 </a:t>
            </a:r>
            <a:r>
              <a:rPr lang="pl-PL" sz="2000" dirty="0" smtClean="0">
                <a:latin typeface="Arial Narrow" panose="020B0606020202030204" pitchFamily="34" charset="0"/>
              </a:rPr>
              <a:t>r. </a:t>
            </a:r>
            <a:r>
              <a:rPr lang="pl-PL" sz="2000" dirty="0" smtClean="0">
                <a:latin typeface="Arial Narrow" panose="020B0606020202030204" pitchFamily="34" charset="0"/>
              </a:rPr>
              <a:t>w sprawie wzoru oferty i ramowego wzoru umowy dotyczących realizacji zadania publicznego </a:t>
            </a:r>
            <a:r>
              <a:rPr lang="pl-PL" sz="2000" dirty="0" smtClean="0">
                <a:latin typeface="Arial Narrow" panose="020B0606020202030204" pitchFamily="34" charset="0"/>
              </a:rPr>
              <a:t>oraz wzoru </a:t>
            </a:r>
            <a:r>
              <a:rPr lang="pl-PL" sz="2000" dirty="0" smtClean="0">
                <a:latin typeface="Arial Narrow" panose="020B0606020202030204" pitchFamily="34" charset="0"/>
              </a:rPr>
              <a:t>sprawozdania </a:t>
            </a:r>
            <a:r>
              <a:rPr lang="pl-PL" sz="2000" smtClean="0">
                <a:latin typeface="Arial Narrow" panose="020B0606020202030204" pitchFamily="34" charset="0"/>
              </a:rPr>
              <a:t>z wykonania tego </a:t>
            </a:r>
            <a:r>
              <a:rPr lang="pl-PL" sz="2000" dirty="0" smtClean="0">
                <a:latin typeface="Arial Narrow" panose="020B0606020202030204" pitchFamily="34" charset="0"/>
              </a:rPr>
              <a:t>zadania (Dz. U. z 2011 r., Nr 6, poz. 25).</a:t>
            </a:r>
          </a:p>
          <a:p>
            <a:pPr marL="457200" lvl="0" indent="-457200" algn="just"/>
            <a:endParaRPr lang="pl-PL" sz="2000" dirty="0">
              <a:latin typeface="Arial Narrow" panose="020B0606020202030204" pitchFamily="34" charset="0"/>
            </a:endParaRPr>
          </a:p>
          <a:p>
            <a:pPr marL="450850" lvl="0" indent="-450850" algn="just"/>
            <a:r>
              <a:rPr lang="pl-PL" sz="2000" dirty="0">
                <a:latin typeface="Arial Narrow" panose="020B0606020202030204" pitchFamily="34" charset="0"/>
              </a:rPr>
              <a:t>2</a:t>
            </a:r>
            <a:r>
              <a:rPr lang="pl-PL" sz="2000" dirty="0" smtClean="0">
                <a:latin typeface="Arial Narrow" panose="020B0606020202030204" pitchFamily="34" charset="0"/>
              </a:rPr>
              <a:t>. Zadanie określone w ofercie do dofinansowania musi stanowić odrębne zadanie/wydarzenie, nie może być częścią większego zadania/przedsięwzięcia.</a:t>
            </a:r>
            <a:endParaRPr lang="pl-PL" sz="2000" dirty="0">
              <a:latin typeface="Arial Narrow" panose="020B0606020202030204" pitchFamily="34" charset="0"/>
            </a:endParaRPr>
          </a:p>
          <a:p>
            <a:pPr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6</a:t>
            </a:fld>
            <a:endParaRPr lang="de-DE" dirty="0"/>
          </a:p>
        </p:txBody>
      </p:sp>
      <p:sp>
        <p:nvSpPr>
          <p:cNvPr id="8" name="Prostokąt 7"/>
          <p:cNvSpPr/>
          <p:nvPr/>
        </p:nvSpPr>
        <p:spPr>
          <a:xfrm>
            <a:off x="243031" y="4421876"/>
            <a:ext cx="8577912" cy="707886"/>
          </a:xfrm>
          <a:prstGeom prst="rect">
            <a:avLst/>
          </a:prstGeom>
        </p:spPr>
        <p:txBody>
          <a:bodyPr wrap="square">
            <a:spAutoFit/>
          </a:bodyPr>
          <a:lstStyle/>
          <a:p>
            <a:pPr marL="450850" lvl="0" indent="-450850" algn="just"/>
            <a:r>
              <a:rPr lang="pl-PL" sz="2000" dirty="0" smtClean="0">
                <a:latin typeface="Arial Narrow" panose="020B0606020202030204" pitchFamily="34" charset="0"/>
              </a:rPr>
              <a:t>3.   W ofercie realizacji zadania należy podać zakładaną ilość osób na rzecz których będzie realizowany projekt.</a:t>
            </a:r>
            <a:endParaRPr lang="pl-PL" sz="2000" dirty="0">
              <a:latin typeface="Arial Narrow" panose="020B0606020202030204" pitchFamily="34" charset="0"/>
            </a:endParaRPr>
          </a:p>
        </p:txBody>
      </p:sp>
      <p:sp>
        <p:nvSpPr>
          <p:cNvPr id="9" name="Prostokąt 8"/>
          <p:cNvSpPr/>
          <p:nvPr/>
        </p:nvSpPr>
        <p:spPr>
          <a:xfrm>
            <a:off x="243031" y="5336274"/>
            <a:ext cx="8577912" cy="1323439"/>
          </a:xfrm>
          <a:prstGeom prst="rect">
            <a:avLst/>
          </a:prstGeom>
        </p:spPr>
        <p:txBody>
          <a:bodyPr wrap="square">
            <a:spAutoFit/>
          </a:bodyPr>
          <a:lstStyle/>
          <a:p>
            <a:pPr marL="450850" lvl="0" indent="-450850" algn="just"/>
            <a:r>
              <a:rPr lang="pl-PL" sz="2000" dirty="0" smtClean="0">
                <a:latin typeface="Arial Narrow" panose="020B0606020202030204" pitchFamily="34" charset="0"/>
              </a:rPr>
              <a:t>4.   Oferta musi być spójna  tzn. musi istnieć logiczne powiązanie pomiędzy celem zadania, szczegółowym zakresem rzeczowym zadania, opisem poszczególnych planowanych działań, harmonogramem, a kosztorysem zadania i planowanymi efektami realizacji.</a:t>
            </a:r>
            <a:endParaRPr lang="pl-PL" sz="2000" dirty="0">
              <a:latin typeface="Arial Narrow" panose="020B0606020202030204" pitchFamily="34" charset="0"/>
            </a:endParaRPr>
          </a:p>
        </p:txBody>
      </p:sp>
      <p:pic>
        <p:nvPicPr>
          <p:cNvPr id="12" name="Obraz 11"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37870390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Sposób przygotowania oferty</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2246769"/>
          </a:xfrm>
          <a:prstGeom prst="rect">
            <a:avLst/>
          </a:prstGeom>
          <a:noFill/>
        </p:spPr>
        <p:txBody>
          <a:bodyPr wrap="square" rtlCol="0">
            <a:spAutoFit/>
          </a:bodyPr>
          <a:lstStyle/>
          <a:p>
            <a:pPr algn="just"/>
            <a:r>
              <a:rPr lang="pl-PL" sz="2000" dirty="0">
                <a:latin typeface="Arial Narrow" panose="020B0606020202030204" pitchFamily="34" charset="0"/>
              </a:rPr>
              <a:t> </a:t>
            </a:r>
          </a:p>
          <a:p>
            <a:pPr marL="273050" lvl="0" indent="-273050" algn="just"/>
            <a:r>
              <a:rPr lang="pl-PL" sz="2000" dirty="0">
                <a:latin typeface="Arial Narrow" panose="020B0606020202030204" pitchFamily="34" charset="0"/>
              </a:rPr>
              <a:t>5</a:t>
            </a:r>
            <a:r>
              <a:rPr lang="pl-PL" sz="2000" dirty="0" smtClean="0">
                <a:latin typeface="Arial Narrow" panose="020B0606020202030204" pitchFamily="34" charset="0"/>
              </a:rPr>
              <a:t>. W </a:t>
            </a:r>
            <a:r>
              <a:rPr lang="pl-PL" sz="2000" dirty="0">
                <a:latin typeface="Arial Narrow" panose="020B0606020202030204" pitchFamily="34" charset="0"/>
              </a:rPr>
              <a:t>harmonogramie realizacji zadania należy podać terminy rozpoczęcia i zakończenia poszczególnych działań </a:t>
            </a:r>
            <a:r>
              <a:rPr lang="pl-PL" sz="2000" dirty="0" smtClean="0">
                <a:latin typeface="Arial Narrow" panose="020B0606020202030204" pitchFamily="34" charset="0"/>
              </a:rPr>
              <a:t>oraz </a:t>
            </a:r>
            <a:r>
              <a:rPr lang="pl-PL" sz="2000" dirty="0">
                <a:latin typeface="Arial Narrow" panose="020B0606020202030204" pitchFamily="34" charset="0"/>
              </a:rPr>
              <a:t>liczbowe określenie skali działań planowanych przy realizacji zadania publicznego (tzn. miar adekwatnych dla danego zadania publicznego, np. liczba świadczeń udzielanych tygodniowo, miesięcznie, liczba adresatów).</a:t>
            </a:r>
          </a:p>
          <a:p>
            <a:r>
              <a:rPr lang="pl-PL" sz="2000" dirty="0">
                <a:latin typeface="Arial Narrow" panose="020B0606020202030204" pitchFamily="34" charset="0"/>
              </a:rPr>
              <a:t> </a:t>
            </a:r>
          </a:p>
          <a:p>
            <a:pPr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7</a:t>
            </a:fld>
            <a:endParaRPr lang="de-DE" dirty="0"/>
          </a:p>
        </p:txBody>
      </p:sp>
      <p:sp>
        <p:nvSpPr>
          <p:cNvPr id="8" name="Prostokąt 7"/>
          <p:cNvSpPr/>
          <p:nvPr/>
        </p:nvSpPr>
        <p:spPr>
          <a:xfrm>
            <a:off x="243031" y="3957851"/>
            <a:ext cx="8577912" cy="2246769"/>
          </a:xfrm>
          <a:prstGeom prst="rect">
            <a:avLst/>
          </a:prstGeom>
        </p:spPr>
        <p:txBody>
          <a:bodyPr wrap="square">
            <a:spAutoFit/>
          </a:bodyPr>
          <a:lstStyle/>
          <a:p>
            <a:pPr marL="273050" lvl="0" indent="-273050" algn="just"/>
            <a:r>
              <a:rPr lang="pl-PL" sz="2000" dirty="0" smtClean="0">
                <a:latin typeface="Arial Narrow" panose="020B0606020202030204" pitchFamily="34" charset="0"/>
              </a:rPr>
              <a:t>6. Realizator zadania publicznego zobowiązany jest do prowadzenia zajęć zgodnie z harmonogramem realizacji zadania publicznego, stanowiącego załącznik do umowy </a:t>
            </a:r>
          </a:p>
          <a:p>
            <a:pPr marL="273050" lvl="0" algn="just"/>
            <a:r>
              <a:rPr lang="pl-PL" sz="2000" dirty="0" smtClean="0">
                <a:latin typeface="Arial Narrow" panose="020B0606020202030204" pitchFamily="34" charset="0"/>
              </a:rPr>
              <a:t>o wsparcie realizacji zadania publicznego.</a:t>
            </a:r>
          </a:p>
          <a:p>
            <a:pPr marL="273050" lvl="0" algn="just"/>
            <a:endParaRPr lang="pl-PL" sz="2000" dirty="0" smtClean="0">
              <a:latin typeface="Arial Narrow" panose="020B0606020202030204" pitchFamily="34" charset="0"/>
            </a:endParaRPr>
          </a:p>
          <a:p>
            <a:pPr marL="273050" lvl="0" algn="just"/>
            <a:endParaRPr lang="pl-PL" sz="2000" dirty="0" smtClean="0">
              <a:latin typeface="Arial Narrow" panose="020B0606020202030204" pitchFamily="34" charset="0"/>
            </a:endParaRPr>
          </a:p>
          <a:p>
            <a:pPr marL="273050" lvl="0" algn="just"/>
            <a:r>
              <a:rPr lang="pl-PL" sz="2000" b="1" i="1" dirty="0" smtClean="0">
                <a:latin typeface="Arial Narrow" panose="020B0606020202030204" pitchFamily="34" charset="0"/>
              </a:rPr>
              <a:t>Szczegółowa instrukcja uzupełnienia oferty  dostępna jest na stronie internetowej ROPS w Rzeszowie: www.rops.rzeszow.pl</a:t>
            </a:r>
            <a:endParaRPr lang="pl-PL" sz="2000" b="1" i="1" dirty="0">
              <a:latin typeface="Arial Narrow" panose="020B0606020202030204" pitchFamily="34" charset="0"/>
            </a:endParaRPr>
          </a:p>
        </p:txBody>
      </p:sp>
      <p:pic>
        <p:nvPicPr>
          <p:cNvPr id="11" name="Obraz 10"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40437722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Załączniki do oferty</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4093428"/>
          </a:xfrm>
          <a:prstGeom prst="rect">
            <a:avLst/>
          </a:prstGeom>
          <a:noFill/>
        </p:spPr>
        <p:txBody>
          <a:bodyPr wrap="square" rtlCol="0">
            <a:spAutoFit/>
          </a:bodyPr>
          <a:lstStyle/>
          <a:p>
            <a:pPr algn="just"/>
            <a:r>
              <a:rPr lang="pl-PL" sz="2000" b="1" dirty="0" smtClean="0">
                <a:latin typeface="Arial Narrow" panose="020B0606020202030204" pitchFamily="34" charset="0"/>
              </a:rPr>
              <a:t>1.  Aktualny (</a:t>
            </a:r>
            <a:r>
              <a:rPr lang="pl-PL" sz="2000" b="1" dirty="0">
                <a:latin typeface="Arial Narrow" panose="020B0606020202030204" pitchFamily="34" charset="0"/>
              </a:rPr>
              <a:t>zgodny ze stanem faktycznym i prawnym) dokument stanowiący </a:t>
            </a:r>
            <a:endParaRPr lang="pl-PL" sz="2000" b="1" dirty="0" smtClean="0">
              <a:latin typeface="Arial Narrow" panose="020B0606020202030204" pitchFamily="34" charset="0"/>
            </a:endParaRPr>
          </a:p>
          <a:p>
            <a:pPr marL="273050" algn="just"/>
            <a:r>
              <a:rPr lang="pl-PL" sz="2000" b="1" dirty="0" smtClean="0">
                <a:latin typeface="Arial Narrow" panose="020B0606020202030204" pitchFamily="34" charset="0"/>
              </a:rPr>
              <a:t>o </a:t>
            </a:r>
            <a:r>
              <a:rPr lang="pl-PL" sz="2000" b="1" dirty="0">
                <a:latin typeface="Arial Narrow" panose="020B0606020202030204" pitchFamily="34" charset="0"/>
              </a:rPr>
              <a:t>podstawie działalności podmiotu: </a:t>
            </a:r>
            <a:endParaRPr lang="pl-PL" sz="2000" b="1" dirty="0" smtClean="0">
              <a:latin typeface="Arial Narrow" panose="020B0606020202030204" pitchFamily="34" charset="0"/>
            </a:endParaRPr>
          </a:p>
          <a:p>
            <a:pPr marL="457200" indent="-457200" algn="just">
              <a:buAutoNum type="arabicPeriod"/>
            </a:pPr>
            <a:endParaRPr lang="pl-PL" sz="2000" dirty="0">
              <a:latin typeface="Arial Narrow" panose="020B0606020202030204" pitchFamily="34" charset="0"/>
            </a:endParaRPr>
          </a:p>
          <a:p>
            <a:pPr marL="273050" indent="-273050" algn="just"/>
            <a:r>
              <a:rPr lang="pl-PL" sz="2000" dirty="0" smtClean="0">
                <a:latin typeface="Arial Narrow" panose="020B0606020202030204" pitchFamily="34" charset="0"/>
              </a:rPr>
              <a:t>a. w </a:t>
            </a:r>
            <a:r>
              <a:rPr lang="pl-PL" sz="2000" dirty="0">
                <a:latin typeface="Arial Narrow" panose="020B0606020202030204" pitchFamily="34" charset="0"/>
              </a:rPr>
              <a:t>przypadku stowarzyszeń, fundacji, spółdzielni </a:t>
            </a:r>
            <a:r>
              <a:rPr lang="pl-PL" sz="2000" dirty="0" smtClean="0">
                <a:latin typeface="Arial Narrow" panose="020B0606020202030204" pitchFamily="34" charset="0"/>
              </a:rPr>
              <a:t>socjalnych,</a:t>
            </a:r>
            <a:r>
              <a:rPr lang="pl-PL" sz="2000" dirty="0">
                <a:latin typeface="Arial Narrow" panose="020B0606020202030204" pitchFamily="34" charset="0"/>
              </a:rPr>
              <a:t> </a:t>
            </a:r>
            <a:r>
              <a:rPr lang="pl-PL" sz="2000" dirty="0" smtClean="0">
                <a:latin typeface="Arial Narrow" panose="020B0606020202030204" pitchFamily="34" charset="0"/>
              </a:rPr>
              <a:t>stowarzyszeń </a:t>
            </a:r>
            <a:r>
              <a:rPr lang="pl-PL" sz="2000" dirty="0">
                <a:latin typeface="Arial Narrow" panose="020B0606020202030204" pitchFamily="34" charset="0"/>
              </a:rPr>
              <a:t>jednostek samorządu terytorialnego aktualny odpis </a:t>
            </a:r>
            <a:r>
              <a:rPr lang="pl-PL" sz="2000" dirty="0" smtClean="0">
                <a:latin typeface="Arial Narrow" panose="020B0606020202030204" pitchFamily="34" charset="0"/>
              </a:rPr>
              <a:t>z </a:t>
            </a:r>
            <a:r>
              <a:rPr lang="pl-PL" sz="2000" dirty="0">
                <a:latin typeface="Arial Narrow" panose="020B0606020202030204" pitchFamily="34" charset="0"/>
              </a:rPr>
              <a:t>Krajowego Rejestru </a:t>
            </a:r>
            <a:r>
              <a:rPr lang="pl-PL" sz="2000" dirty="0" smtClean="0">
                <a:latin typeface="Arial Narrow" panose="020B0606020202030204" pitchFamily="34" charset="0"/>
              </a:rPr>
              <a:t>Sądowego. </a:t>
            </a:r>
          </a:p>
          <a:p>
            <a:pPr marL="273050" algn="just"/>
            <a:r>
              <a:rPr lang="pl-PL" sz="2000" dirty="0" smtClean="0">
                <a:latin typeface="Arial Narrow" panose="020B0606020202030204" pitchFamily="34" charset="0"/>
              </a:rPr>
              <a:t>Dopuszcza się wydruk ze strony internetowej Ministerstwa Sprawiedliwości: </a:t>
            </a:r>
            <a:r>
              <a:rPr lang="pl-PL" sz="2000" dirty="0" smtClean="0">
                <a:latin typeface="Arial Narrow" panose="020B0606020202030204" pitchFamily="34" charset="0"/>
                <a:hlinkClick r:id="rId2"/>
              </a:rPr>
              <a:t>https://ems.ms.gov.pl</a:t>
            </a:r>
            <a:r>
              <a:rPr lang="pl-PL" sz="2000" dirty="0" smtClean="0">
                <a:latin typeface="Arial Narrow" panose="020B0606020202030204" pitchFamily="34" charset="0"/>
              </a:rPr>
              <a:t>.</a:t>
            </a:r>
          </a:p>
          <a:p>
            <a:pPr marL="273050" algn="just"/>
            <a:r>
              <a:rPr lang="pl-PL" sz="2000" dirty="0" smtClean="0">
                <a:latin typeface="Arial Narrow" panose="020B0606020202030204" pitchFamily="34" charset="0"/>
              </a:rPr>
              <a:t>Wszelkie zmiany w </a:t>
            </a:r>
            <a:r>
              <a:rPr lang="pl-PL" sz="2000" dirty="0" err="1" smtClean="0">
                <a:latin typeface="Arial Narrow" panose="020B0606020202030204" pitchFamily="34" charset="0"/>
              </a:rPr>
              <a:t>KRS-ie</a:t>
            </a:r>
            <a:r>
              <a:rPr lang="pl-PL" sz="2000" dirty="0" smtClean="0">
                <a:latin typeface="Arial Narrow" panose="020B0606020202030204" pitchFamily="34" charset="0"/>
              </a:rPr>
              <a:t> niewidoczne w wyszukiwarce internetowej, muszą zostać poświadczone odpowiednim dokumentem, który musi być dołączony do oferty,</a:t>
            </a:r>
          </a:p>
          <a:p>
            <a:pPr algn="just"/>
            <a:endParaRPr lang="pl-PL" sz="2000" dirty="0" smtClean="0">
              <a:latin typeface="Arial Narrow" panose="020B0606020202030204" pitchFamily="34" charset="0"/>
            </a:endParaRPr>
          </a:p>
          <a:p>
            <a:pPr marL="265113" indent="-265113" algn="just"/>
            <a:r>
              <a:rPr lang="pl-PL" sz="2000" dirty="0" smtClean="0">
                <a:latin typeface="Arial Narrow" panose="020B0606020202030204" pitchFamily="34" charset="0"/>
              </a:rPr>
              <a:t>b</a:t>
            </a:r>
            <a:r>
              <a:rPr lang="pl-PL" sz="2000" dirty="0">
                <a:latin typeface="Arial Narrow" panose="020B0606020202030204" pitchFamily="34" charset="0"/>
              </a:rPr>
              <a:t>. </a:t>
            </a:r>
            <a:r>
              <a:rPr lang="pl-PL" sz="2000" dirty="0" smtClean="0">
                <a:latin typeface="Arial Narrow" panose="020B0606020202030204" pitchFamily="34" charset="0"/>
              </a:rPr>
              <a:t>	w </a:t>
            </a:r>
            <a:r>
              <a:rPr lang="pl-PL" sz="2000" dirty="0">
                <a:latin typeface="Arial Narrow" panose="020B0606020202030204" pitchFamily="34" charset="0"/>
              </a:rPr>
              <a:t>przypadku innych podmiotów: aktualny odpis z właściwego rejestru lub </a:t>
            </a:r>
            <a:r>
              <a:rPr lang="pl-PL" sz="2000" dirty="0" smtClean="0">
                <a:latin typeface="Arial Narrow" panose="020B0606020202030204" pitchFamily="34" charset="0"/>
              </a:rPr>
              <a:t>ewidencji, </a:t>
            </a:r>
          </a:p>
          <a:p>
            <a:pPr algn="just"/>
            <a:endParaRPr lang="pl-PL" sz="2000" dirty="0">
              <a:latin typeface="Arial Narrow" panose="020B0606020202030204" pitchFamily="34" charset="0"/>
            </a:endParaRPr>
          </a:p>
          <a:p>
            <a:pPr marL="265113" indent="-265113" algn="just"/>
            <a:r>
              <a:rPr lang="pl-PL" sz="2000" dirty="0" smtClean="0">
                <a:latin typeface="Arial Narrow" panose="020B0606020202030204" pitchFamily="34" charset="0"/>
              </a:rPr>
              <a:t>c</a:t>
            </a:r>
            <a:r>
              <a:rPr lang="pl-PL" sz="2000" dirty="0">
                <a:latin typeface="Arial Narrow" panose="020B0606020202030204" pitchFamily="34" charset="0"/>
              </a:rPr>
              <a:t>. </a:t>
            </a:r>
            <a:r>
              <a:rPr lang="pl-PL" sz="2000" dirty="0" smtClean="0">
                <a:latin typeface="Arial Narrow" panose="020B0606020202030204" pitchFamily="34" charset="0"/>
              </a:rPr>
              <a:t>	w</a:t>
            </a:r>
            <a:r>
              <a:rPr lang="pl-PL" sz="2000" dirty="0">
                <a:latin typeface="Arial Narrow" panose="020B0606020202030204" pitchFamily="34" charset="0"/>
              </a:rPr>
              <a:t> przypadku kościelnych osób </a:t>
            </a:r>
            <a:r>
              <a:rPr lang="pl-PL" sz="2000" dirty="0" smtClean="0">
                <a:latin typeface="Arial Narrow" panose="020B0606020202030204" pitchFamily="34" charset="0"/>
              </a:rPr>
              <a:t>prawnych </a:t>
            </a:r>
            <a:r>
              <a:rPr lang="pl-PL" sz="2000" dirty="0">
                <a:latin typeface="Arial Narrow" panose="020B0606020202030204" pitchFamily="34" charset="0"/>
              </a:rPr>
              <a:t>np. dekret powołujący </a:t>
            </a:r>
            <a:r>
              <a:rPr lang="pl-PL" sz="2000" dirty="0" smtClean="0">
                <a:latin typeface="Arial Narrow" panose="020B0606020202030204" pitchFamily="34" charset="0"/>
              </a:rPr>
              <a:t>kościelną </a:t>
            </a:r>
            <a:r>
              <a:rPr lang="pl-PL" sz="2000" dirty="0">
                <a:latin typeface="Arial Narrow" panose="020B0606020202030204" pitchFamily="34" charset="0"/>
              </a:rPr>
              <a:t>osobę </a:t>
            </a:r>
            <a:r>
              <a:rPr lang="pl-PL" sz="2000" dirty="0" smtClean="0">
                <a:latin typeface="Arial Narrow" panose="020B0606020202030204" pitchFamily="34" charset="0"/>
              </a:rPr>
              <a:t>prawną.</a:t>
            </a:r>
            <a:endParaRPr lang="de-DE" sz="2000" dirty="0">
              <a:solidFill>
                <a:prstClr val="black"/>
              </a:solidFill>
              <a:effectLst>
                <a:innerShdw blurRad="76200" dist="25400" dir="13500000">
                  <a:prstClr val="black">
                    <a:alpha val="40000"/>
                  </a:prstClr>
                </a:innerShdw>
              </a:effectLst>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8</a:t>
            </a:fld>
            <a:endParaRPr lang="de-DE" dirty="0"/>
          </a:p>
        </p:txBody>
      </p:sp>
      <p:pic>
        <p:nvPicPr>
          <p:cNvPr id="9" name="Obraz 8" descr="Logo ROPS.png"/>
          <p:cNvPicPr>
            <a:picLocks noChangeAspect="1"/>
          </p:cNvPicPr>
          <p:nvPr/>
        </p:nvPicPr>
        <p:blipFill>
          <a:blip r:embed="rId3"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1564583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Załączniki do oferty</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20" y="2065283"/>
            <a:ext cx="8578024" cy="5170646"/>
          </a:xfrm>
          <a:prstGeom prst="rect">
            <a:avLst/>
          </a:prstGeom>
          <a:noFill/>
        </p:spPr>
        <p:txBody>
          <a:bodyPr wrap="square" rtlCol="0">
            <a:spAutoFit/>
          </a:bodyPr>
          <a:lstStyle/>
          <a:p>
            <a:pPr marL="342900" indent="-342900">
              <a:buFont typeface="Wingdings" panose="05000000000000000000" pitchFamily="2" charset="2"/>
              <a:buChar char="§"/>
            </a:pPr>
            <a:r>
              <a:rPr lang="pl-PL" sz="2000" dirty="0">
                <a:latin typeface="Arial Narrow" panose="020B0606020202030204" pitchFamily="34" charset="0"/>
              </a:rPr>
              <a:t>W przypadku braku aktualnej informacji o osobach upoważnionych do reprezentowania podmiotu należy przedłożyć stosowny dokument upoważniający daną osobę lub osoby do reprezentowania podmiotu (</a:t>
            </a:r>
            <a:r>
              <a:rPr lang="pl-PL" sz="2000" dirty="0" smtClean="0">
                <a:latin typeface="Arial Narrow" panose="020B0606020202030204" pitchFamily="34" charset="0"/>
              </a:rPr>
              <a:t>ważny 3 </a:t>
            </a:r>
            <a:r>
              <a:rPr lang="pl-PL" sz="2000" dirty="0">
                <a:latin typeface="Arial Narrow" panose="020B0606020202030204" pitchFamily="34" charset="0"/>
              </a:rPr>
              <a:t>miesiące od daty wystawienia</a:t>
            </a:r>
            <a:r>
              <a:rPr lang="pl-PL" sz="2000" dirty="0" smtClean="0">
                <a:latin typeface="Arial Narrow" panose="020B0606020202030204" pitchFamily="34" charset="0"/>
              </a:rPr>
              <a:t>).</a:t>
            </a:r>
          </a:p>
          <a:p>
            <a:pPr marL="342900" indent="-342900">
              <a:buFont typeface="Wingdings" panose="05000000000000000000" pitchFamily="2" charset="2"/>
              <a:buChar char="§"/>
            </a:pPr>
            <a:endParaRPr lang="pl-PL" sz="1000" dirty="0"/>
          </a:p>
          <a:p>
            <a:pPr marL="342900" indent="-342900" algn="just">
              <a:buFont typeface="Wingdings" panose="05000000000000000000" pitchFamily="2" charset="2"/>
              <a:buChar char="§"/>
            </a:pPr>
            <a:r>
              <a:rPr lang="pl-PL" sz="2000" dirty="0" smtClean="0">
                <a:latin typeface="Arial Narrow" panose="020B0606020202030204" pitchFamily="34" charset="0"/>
              </a:rPr>
              <a:t>W </a:t>
            </a:r>
            <a:r>
              <a:rPr lang="pl-PL" sz="2000" dirty="0">
                <a:latin typeface="Arial Narrow" panose="020B0606020202030204" pitchFamily="34" charset="0"/>
              </a:rPr>
              <a:t>przypadku podpisania oferty przez osoby inne niż wymienione w odpisie z </a:t>
            </a:r>
            <a:r>
              <a:rPr lang="pl-PL" sz="2000" dirty="0" smtClean="0">
                <a:latin typeface="Arial Narrow" panose="020B0606020202030204" pitchFamily="34" charset="0"/>
              </a:rPr>
              <a:t>rejestru/ewidencji</a:t>
            </a:r>
            <a:r>
              <a:rPr lang="pl-PL" sz="2000" dirty="0">
                <a:latin typeface="Arial Narrow" panose="020B0606020202030204" pitchFamily="34" charset="0"/>
              </a:rPr>
              <a:t>, do oferty należy dołączyć imienne upoważnienie podpisane przez osoby uprawnione do reprezentacji podmiotu, zgodnie ze statutem, bądź innym dokumentem regulującym kwestię reprezentacji</a:t>
            </a:r>
            <a:r>
              <a:rPr lang="pl-PL" sz="2000" dirty="0" smtClean="0"/>
              <a:t>.</a:t>
            </a:r>
            <a:r>
              <a:rPr lang="pl-PL" sz="2000" dirty="0"/>
              <a:t> </a:t>
            </a:r>
            <a:endParaRPr lang="pl-PL" sz="2000" dirty="0" smtClean="0"/>
          </a:p>
          <a:p>
            <a:pPr marL="342900" indent="-342900" algn="just">
              <a:buFont typeface="Wingdings" panose="05000000000000000000" pitchFamily="2" charset="2"/>
              <a:buChar char="§"/>
            </a:pPr>
            <a:endParaRPr lang="pl-PL" sz="1000" dirty="0"/>
          </a:p>
          <a:p>
            <a:pPr marL="342900" indent="-342900" algn="just">
              <a:buFont typeface="Wingdings" panose="05000000000000000000" pitchFamily="2" charset="2"/>
              <a:buChar char="§"/>
            </a:pPr>
            <a:r>
              <a:rPr lang="pl-PL" sz="2000" dirty="0" smtClean="0">
                <a:latin typeface="Arial Narrow" panose="020B0606020202030204" pitchFamily="34" charset="0"/>
              </a:rPr>
              <a:t>Jednostki </a:t>
            </a:r>
            <a:r>
              <a:rPr lang="pl-PL" sz="2000" dirty="0">
                <a:latin typeface="Arial Narrow" panose="020B0606020202030204" pitchFamily="34" charset="0"/>
              </a:rPr>
              <a:t>organizacyjne (np. oddziały, koła) nie posiadające osobowości prawnej mogą złożyć ofertę wyłącznie za zgodą zarządu głównego (lub innego organu wykonawczego) tj. na podstawie aktualnego imiennego pełnomocnictwa udzielonego przez zarząd główny do składania oferty (wraz z zawartymi w niej oświadczeniami), realizacji określonego zadania, podpisywania umów w tym zakresie, dysponowania uzyskanymi funduszami, dokonywania rozliczeń z tych funduszy.</a:t>
            </a:r>
          </a:p>
          <a:p>
            <a:pPr marL="342900" indent="-342900" algn="just">
              <a:buFont typeface="Wingdings" panose="05000000000000000000" pitchFamily="2" charset="2"/>
              <a:buChar char="§"/>
            </a:pPr>
            <a:endParaRPr lang="pl-PL" sz="2000" dirty="0"/>
          </a:p>
          <a:p>
            <a:r>
              <a:rPr lang="pl-PL" sz="2000" dirty="0"/>
              <a:t> </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9</a:t>
            </a:fld>
            <a:endParaRPr lang="de-DE" dirty="0"/>
          </a:p>
        </p:txBody>
      </p:sp>
      <p:pic>
        <p:nvPicPr>
          <p:cNvPr id="9" name="Obraz 8" descr="Logo ROPS.png"/>
          <p:cNvPicPr>
            <a:picLocks noChangeAspect="1"/>
          </p:cNvPicPr>
          <p:nvPr/>
        </p:nvPicPr>
        <p:blipFill>
          <a:blip r:embed="rId2" cstate="print"/>
          <a:stretch>
            <a:fillRect/>
          </a:stretch>
        </p:blipFill>
        <p:spPr>
          <a:xfrm>
            <a:off x="7343504" y="116278"/>
            <a:ext cx="1477439" cy="1477439"/>
          </a:xfrm>
          <a:prstGeom prst="rect">
            <a:avLst/>
          </a:prstGeom>
        </p:spPr>
      </p:pic>
    </p:spTree>
    <p:extLst>
      <p:ext uri="{BB962C8B-B14F-4D97-AF65-F5344CB8AC3E}">
        <p14:creationId xmlns:p14="http://schemas.microsoft.com/office/powerpoint/2010/main" xmlns="" val="4246282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NCLMASTER" val="1"/>
  <p:tag name="SLIDESPERROW" val="3"/>
  <p:tag name="THUMBWIDTH" val="160"/>
</p:tagLst>
</file>

<file path=ppt/theme/theme1.xml><?xml version="1.0" encoding="utf-8"?>
<a:theme xmlns:a="http://schemas.openxmlformats.org/drawingml/2006/main" name="Larissa-Design">
  <a:themeElements>
    <a:clrScheme name="Standard">
      <a:dk1>
        <a:sysClr val="windowText" lastClr="000000"/>
      </a:dk1>
      <a:lt1>
        <a:sysClr val="window" lastClr="FFFFFF"/>
      </a:lt1>
      <a:dk2>
        <a:srgbClr val="000000"/>
      </a:dk2>
      <a:lt2>
        <a:srgbClr val="F8F8F8"/>
      </a:lt2>
      <a:accent1>
        <a:srgbClr val="2A79FF"/>
      </a:accent1>
      <a:accent2>
        <a:srgbClr val="B2B2B2"/>
      </a:accent2>
      <a:accent3>
        <a:srgbClr val="969696"/>
      </a:accent3>
      <a:accent4>
        <a:srgbClr val="808080"/>
      </a:accent4>
      <a:accent5>
        <a:srgbClr val="5F5F5F"/>
      </a:accent5>
      <a:accent6>
        <a:srgbClr val="474747"/>
      </a:accent6>
      <a:hlink>
        <a:srgbClr val="C00000"/>
      </a:hlink>
      <a:folHlink>
        <a:srgbClr val="FFC0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FFFFFF"/>
        </a:solidFill>
        <a:ln w="12700">
          <a:solidFill>
            <a:srgbClr val="C0C0C0"/>
          </a:solidFill>
          <a:miter lim="800000"/>
          <a:headEnd/>
          <a:tailEnd/>
        </a:ln>
        <a:effectLst>
          <a:outerShdw blurRad="127000" dist="63500" dir="2700000" algn="tl" rotWithShape="0">
            <a:prstClr val="black">
              <a:alpha val="40000"/>
            </a:prstClr>
          </a:outerShdw>
        </a:effectLst>
      </a:spPr>
      <a:bodyPr lIns="108000" tIns="108000" rIns="144000" bIns="72000"/>
      <a:lstStyle>
        <a:defPPr marL="190800" indent="-190800">
          <a:lnSpc>
            <a:spcPct val="95000"/>
          </a:lnSpc>
          <a:spcAft>
            <a:spcPts val="800"/>
          </a:spcAft>
          <a:buClr>
            <a:srgbClr val="969696"/>
          </a:buClr>
          <a:buFont typeface="Wingdings" pitchFamily="2" charset="2"/>
          <a:buChar char="§"/>
          <a:defRPr sz="1600" noProof="1">
            <a:solidFill>
              <a:srgbClr val="000000"/>
            </a:solidFill>
            <a:cs typeface="Arial" charset="0"/>
          </a:defRPr>
        </a:defPPr>
      </a:lstStyle>
    </a:spDef>
  </a:objectDefaults>
  <a:extraClrSchemeLst/>
</a:theme>
</file>

<file path=ppt/theme/theme2.xml><?xml version="1.0" encoding="utf-8"?>
<a:theme xmlns:a="http://schemas.openxmlformats.org/drawingml/2006/main" name="8_Larissa-Design">
  <a:themeElements>
    <a:clrScheme name="Standard">
      <a:dk1>
        <a:sysClr val="windowText" lastClr="000000"/>
      </a:dk1>
      <a:lt1>
        <a:sysClr val="window" lastClr="FFFFFF"/>
      </a:lt1>
      <a:dk2>
        <a:srgbClr val="000000"/>
      </a:dk2>
      <a:lt2>
        <a:srgbClr val="F8F8F8"/>
      </a:lt2>
      <a:accent1>
        <a:srgbClr val="2A79FF"/>
      </a:accent1>
      <a:accent2>
        <a:srgbClr val="B2B2B2"/>
      </a:accent2>
      <a:accent3>
        <a:srgbClr val="969696"/>
      </a:accent3>
      <a:accent4>
        <a:srgbClr val="808080"/>
      </a:accent4>
      <a:accent5>
        <a:srgbClr val="5F5F5F"/>
      </a:accent5>
      <a:accent6>
        <a:srgbClr val="474747"/>
      </a:accent6>
      <a:hlink>
        <a:srgbClr val="C00000"/>
      </a:hlink>
      <a:folHlink>
        <a:srgbClr val="FFC0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FFFFFF"/>
        </a:solidFill>
        <a:ln w="12700">
          <a:solidFill>
            <a:srgbClr val="C0C0C0"/>
          </a:solidFill>
          <a:miter lim="800000"/>
          <a:headEnd/>
          <a:tailEnd/>
        </a:ln>
        <a:effectLst>
          <a:outerShdw blurRad="127000" dist="63500" dir="2700000" algn="tl" rotWithShape="0">
            <a:prstClr val="black">
              <a:alpha val="40000"/>
            </a:prstClr>
          </a:outerShdw>
        </a:effectLst>
      </a:spPr>
      <a:bodyPr lIns="108000" tIns="108000" rIns="144000" bIns="72000"/>
      <a:lstStyle>
        <a:defPPr marL="190800" indent="-190800">
          <a:lnSpc>
            <a:spcPct val="95000"/>
          </a:lnSpc>
          <a:spcAft>
            <a:spcPts val="800"/>
          </a:spcAft>
          <a:buClr>
            <a:srgbClr val="969696"/>
          </a:buClr>
          <a:buFont typeface="Wingdings" pitchFamily="2" charset="2"/>
          <a:buChar char="§"/>
          <a:defRPr sz="1600" noProof="1">
            <a:solidFill>
              <a:srgbClr val="000000"/>
            </a:solidFill>
            <a:cs typeface="Arial" charset="0"/>
          </a:defRPr>
        </a:defPPr>
      </a:lstStyle>
    </a:spDef>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5418</TotalTime>
  <Words>2697</Words>
  <Application>Microsoft Office PowerPoint</Application>
  <PresentationFormat>Pokaz na ekranie (4:3)</PresentationFormat>
  <Paragraphs>533</Paragraphs>
  <Slides>53</Slides>
  <Notes>1</Notes>
  <HiddenSlides>0</HiddenSlides>
  <MMClips>0</MMClips>
  <ScaleCrop>false</ScaleCrop>
  <HeadingPairs>
    <vt:vector size="4" baseType="variant">
      <vt:variant>
        <vt:lpstr>Motyw</vt:lpstr>
      </vt:variant>
      <vt:variant>
        <vt:i4>2</vt:i4>
      </vt:variant>
      <vt:variant>
        <vt:lpstr>Tytuły slajdów</vt:lpstr>
      </vt:variant>
      <vt:variant>
        <vt:i4>53</vt:i4>
      </vt:variant>
    </vt:vector>
  </HeadingPairs>
  <TitlesOfParts>
    <vt:vector size="55" baseType="lpstr">
      <vt:lpstr>Larissa-Design</vt:lpstr>
      <vt:lpstr>8_Larissa-Design</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lpstr>Slajd 34</vt:lpstr>
      <vt:lpstr>Slajd 35</vt:lpstr>
      <vt:lpstr>Slajd 36</vt:lpstr>
      <vt:lpstr>Slajd 37</vt:lpstr>
      <vt:lpstr>Slajd 38</vt:lpstr>
      <vt:lpstr>Slajd 39</vt:lpstr>
      <vt:lpstr>Slajd 40</vt:lpstr>
      <vt:lpstr>Slajd 41</vt:lpstr>
      <vt:lpstr>Slajd 42</vt:lpstr>
      <vt:lpstr>Slajd 43</vt:lpstr>
      <vt:lpstr>Slajd 44</vt:lpstr>
      <vt:lpstr>Slajd 45</vt:lpstr>
      <vt:lpstr>Slajd 46</vt:lpstr>
      <vt:lpstr>Slajd 47</vt:lpstr>
      <vt:lpstr>Slajd 48</vt:lpstr>
      <vt:lpstr>Slajd 49</vt:lpstr>
      <vt:lpstr>Slajd 50</vt:lpstr>
      <vt:lpstr>Slajd 51</vt:lpstr>
      <vt:lpstr>Slajd 52</vt:lpstr>
      <vt:lpstr>Slajd 53</vt:lpstr>
    </vt:vector>
  </TitlesOfParts>
  <Company>Inscale GmbH</Company>
  <LinksUpToDate>false</LinksUpToDate>
  <SharedDoc>false</SharedDoc>
  <HyperlinkBase>www.presentationload.de</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FP100_Science-Education-Templates_DE</dc:title>
  <dc:creator>Jan Solarz</dc:creator>
  <dc:description>Professionelle PowerPoint Vorlagen zum Download</dc:description>
  <cp:lastModifiedBy>Ł-Kosiba</cp:lastModifiedBy>
  <cp:revision>1940</cp:revision>
  <cp:lastPrinted>2015-02-27T10:43:29Z</cp:lastPrinted>
  <dcterms:created xsi:type="dcterms:W3CDTF">2010-05-21T10:35:54Z</dcterms:created>
  <dcterms:modified xsi:type="dcterms:W3CDTF">2016-01-20T13:29:25Z</dcterms:modified>
</cp:coreProperties>
</file>